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31" r:id="rId2"/>
    <p:sldId id="432" r:id="rId3"/>
    <p:sldId id="393" r:id="rId4"/>
    <p:sldId id="436" r:id="rId5"/>
    <p:sldId id="439" r:id="rId6"/>
    <p:sldId id="367" r:id="rId7"/>
    <p:sldId id="412" r:id="rId8"/>
    <p:sldId id="435" r:id="rId9"/>
    <p:sldId id="666" r:id="rId10"/>
    <p:sldId id="441" r:id="rId11"/>
    <p:sldId id="443" r:id="rId12"/>
    <p:sldId id="669" r:id="rId13"/>
    <p:sldId id="660" r:id="rId14"/>
    <p:sldId id="670" r:id="rId15"/>
    <p:sldId id="302" r:id="rId16"/>
    <p:sldId id="430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B1AA"/>
    <a:srgbClr val="8A9A90"/>
    <a:srgbClr val="0044CC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4" autoAdjust="0"/>
  </p:normalViewPr>
  <p:slideViewPr>
    <p:cSldViewPr showGuides="1">
      <p:cViewPr varScale="1">
        <p:scale>
          <a:sx n="127" d="100"/>
          <a:sy n="127" d="100"/>
        </p:scale>
        <p:origin x="11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19</c:v>
                </c:pt>
                <c:pt idx="3">
                  <c:v>22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D-44ED-9C28-D7B58DB1E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695461552"/>
        <c:axId val="-1695461008"/>
      </c:barChart>
      <c:catAx>
        <c:axId val="-169546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95461008"/>
        <c:crosses val="autoZero"/>
        <c:auto val="1"/>
        <c:lblAlgn val="ctr"/>
        <c:lblOffset val="100"/>
        <c:noMultiLvlLbl val="0"/>
      </c:catAx>
      <c:valAx>
        <c:axId val="-169546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9546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79362301934482E-2"/>
          <c:y val="3.3854166666666664E-2"/>
          <c:w val="0.75624246621950031"/>
          <c:h val="0.813022657637576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КИП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14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EC4-9F38-6A4BC9B06C3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МИП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52</c:v>
                </c:pt>
                <c:pt idx="1">
                  <c:v>42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9-4EC4-9F38-6A4BC9B06C3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МСИП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0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69-4EC4-9F38-6A4BC9B06C30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Участники сети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Лист1!$B$1:$D$1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0</c:v>
                </c:pt>
                <c:pt idx="1">
                  <c:v>47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69-4EC4-9F38-6A4BC9B06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gapDepth val="162"/>
        <c:shape val="cylinder"/>
        <c:axId val="29859200"/>
        <c:axId val="29881472"/>
        <c:axId val="0"/>
      </c:bar3DChart>
      <c:catAx>
        <c:axId val="2985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  <c:crossAx val="29881472"/>
        <c:crosses val="autoZero"/>
        <c:auto val="1"/>
        <c:lblAlgn val="ctr"/>
        <c:lblOffset val="100"/>
        <c:noMultiLvlLbl val="0"/>
      </c:catAx>
      <c:valAx>
        <c:axId val="29881472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298592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8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 baseline="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 baseline="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5259191598039221"/>
          <c:y val="0.25609867125984254"/>
          <c:w val="0.23531495046282749"/>
          <c:h val="0.60525549540682411"/>
        </c:manualLayout>
      </c:layout>
      <c:overlay val="0"/>
      <c:txPr>
        <a:bodyPr/>
        <a:lstStyle/>
        <a:p>
          <a:pPr>
            <a:defRPr sz="240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75000"/>
      </a:schemeClr>
    </a:solidFill>
    <a:ln>
      <a:solidFill>
        <a:schemeClr val="accent1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Образовательные</a:t>
            </a:r>
            <a:r>
              <a:rPr lang="ru-RU" sz="2000" baseline="0" dirty="0"/>
              <a:t> организации</a:t>
            </a:r>
            <a:endParaRPr lang="ru-RU" sz="2000" dirty="0"/>
          </a:p>
        </c:rich>
      </c:tx>
      <c:layout>
        <c:manualLayout>
          <c:xMode val="edge"/>
          <c:yMode val="edge"/>
          <c:x val="0.41158171967820567"/>
          <c:y val="4.551465607764011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ОО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EE5-4BAB-91E6-5CA03CE500B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EE5-4BAB-91E6-5CA03CE500B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ДОО</c:v>
                </c:pt>
                <c:pt idx="1">
                  <c:v>ОО</c:v>
                </c:pt>
                <c:pt idx="2">
                  <c:v>ОДО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5-4BAB-91E6-5CA03CE50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79-46FB-91EE-7F91E3BB72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79-46FB-91EE-7F91E3BB72A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Лист2!$A$4:$A$5</c:f>
              <c:strCache>
                <c:ptCount val="2"/>
                <c:pt idx="0">
                  <c:v>МИП</c:v>
                </c:pt>
                <c:pt idx="1">
                  <c:v>ВСЕГО</c:v>
                </c:pt>
              </c:strCache>
            </c:strRef>
          </c:cat>
          <c:val>
            <c:numRef>
              <c:f>Лист2!$B$4:$B$5</c:f>
              <c:numCache>
                <c:formatCode>General</c:formatCode>
                <c:ptCount val="2"/>
                <c:pt idx="0">
                  <c:v>43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79-46FB-91EE-7F91E3BB72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99566888401299"/>
          <c:y val="0.3930818073144956"/>
          <c:w val="0.2931377850377736"/>
          <c:h val="0.20283518996552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A7316-D796-42CC-9911-6988E3B461B8}" type="doc">
      <dgm:prSet loTypeId="urn:microsoft.com/office/officeart/2008/layout/HexagonCluster" loCatId="picture" qsTypeId="urn:microsoft.com/office/officeart/2005/8/quickstyle/simple2" qsCatId="simple" csTypeId="urn:microsoft.com/office/officeart/2005/8/colors/accent1_2" csCatId="accent1" phldr="1"/>
      <dgm:spPr/>
    </dgm:pt>
    <dgm:pt modelId="{0644F0A3-0534-4057-B32D-472F181E2870}">
      <dgm:prSet phldrT="[Текст]"/>
      <dgm:spPr/>
      <dgm:t>
        <a:bodyPr/>
        <a:lstStyle/>
        <a:p>
          <a:r>
            <a:rPr lang="ru-RU" dirty="0"/>
            <a:t>Прирост новых МИП в два раза</a:t>
          </a:r>
        </a:p>
      </dgm:t>
    </dgm:pt>
    <dgm:pt modelId="{FB15584F-E377-452E-93CB-3D71027253DF}" type="sibTrans" cxnId="{3B989A85-FBAB-4CDA-BEC3-E233DDE11C28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9F71C8-4413-4132-A571-81F5985CC816}" type="parTrans" cxnId="{3B989A85-FBAB-4CDA-BEC3-E233DDE11C28}">
      <dgm:prSet/>
      <dgm:spPr/>
      <dgm:t>
        <a:bodyPr/>
        <a:lstStyle/>
        <a:p>
          <a:endParaRPr lang="ru-RU"/>
        </a:p>
      </dgm:t>
    </dgm:pt>
    <dgm:pt modelId="{9921EB1D-853C-44A6-A416-BCE11D929F12}" type="pres">
      <dgm:prSet presAssocID="{79DA7316-D796-42CC-9911-6988E3B461B8}" presName="Name0" presStyleCnt="0">
        <dgm:presLayoutVars>
          <dgm:chMax val="21"/>
          <dgm:chPref val="21"/>
        </dgm:presLayoutVars>
      </dgm:prSet>
      <dgm:spPr/>
    </dgm:pt>
    <dgm:pt modelId="{500112E4-8AD8-4B76-917B-CB82E0F9CC0A}" type="pres">
      <dgm:prSet presAssocID="{0644F0A3-0534-4057-B32D-472F181E2870}" presName="text1" presStyleCnt="0"/>
      <dgm:spPr/>
    </dgm:pt>
    <dgm:pt modelId="{72DA69CE-87A4-4E10-AA00-F6E92C414296}" type="pres">
      <dgm:prSet presAssocID="{0644F0A3-0534-4057-B32D-472F181E2870}" presName="textRepeatNode" presStyleLbl="alignNode1" presStyleIdx="0" presStyleCnt="1" custLinFactNeighborX="-410">
        <dgm:presLayoutVars>
          <dgm:chMax val="0"/>
          <dgm:chPref val="0"/>
          <dgm:bulletEnabled val="1"/>
        </dgm:presLayoutVars>
      </dgm:prSet>
      <dgm:spPr/>
    </dgm:pt>
    <dgm:pt modelId="{E7D36FD4-B3B3-4A30-99A3-FD9B9256D32D}" type="pres">
      <dgm:prSet presAssocID="{0644F0A3-0534-4057-B32D-472F181E2870}" presName="textaccent1" presStyleCnt="0"/>
      <dgm:spPr/>
    </dgm:pt>
    <dgm:pt modelId="{C42C9F70-5A98-4B9A-8D85-5F70561D3461}" type="pres">
      <dgm:prSet presAssocID="{0644F0A3-0534-4057-B32D-472F181E2870}" presName="accentRepeatNode" presStyleLbl="solidAlignAcc1" presStyleIdx="0" presStyleCnt="2"/>
      <dgm:spPr/>
    </dgm:pt>
    <dgm:pt modelId="{5D9BEA47-90C7-4418-B947-71BAB50A3B1B}" type="pres">
      <dgm:prSet presAssocID="{FB15584F-E377-452E-93CB-3D71027253DF}" presName="image1" presStyleCnt="0"/>
      <dgm:spPr/>
    </dgm:pt>
    <dgm:pt modelId="{2DD6940C-86EE-47F8-9023-EC6C3D0227DE}" type="pres">
      <dgm:prSet presAssocID="{FB15584F-E377-452E-93CB-3D71027253DF}" presName="imageRepeatNode" presStyleLbl="alignAcc1" presStyleIdx="0" presStyleCnt="1" custLinFactNeighborX="-615" custLinFactNeighborY="4372"/>
      <dgm:spPr/>
    </dgm:pt>
    <dgm:pt modelId="{A1E78808-E34D-4AA6-858E-3BE037D52B9F}" type="pres">
      <dgm:prSet presAssocID="{FB15584F-E377-452E-93CB-3D71027253DF}" presName="imageaccent1" presStyleCnt="0"/>
      <dgm:spPr/>
    </dgm:pt>
    <dgm:pt modelId="{766321A6-13BB-45D8-90BF-9A9843E53706}" type="pres">
      <dgm:prSet presAssocID="{FB15584F-E377-452E-93CB-3D71027253DF}" presName="accentRepeatNode" presStyleLbl="solidAlignAcc1" presStyleIdx="1" presStyleCnt="2" custLinFactNeighborX="1139" custLinFactNeighborY="-2425"/>
      <dgm:spPr/>
    </dgm:pt>
  </dgm:ptLst>
  <dgm:cxnLst>
    <dgm:cxn modelId="{3891E428-3F3B-4E47-986F-1CFB2CC1D986}" type="presOf" srcId="{79DA7316-D796-42CC-9911-6988E3B461B8}" destId="{9921EB1D-853C-44A6-A416-BCE11D929F12}" srcOrd="0" destOrd="0" presId="urn:microsoft.com/office/officeart/2008/layout/HexagonCluster"/>
    <dgm:cxn modelId="{7B65A477-0767-47D9-B8EA-F1B581A7FA83}" type="presOf" srcId="{FB15584F-E377-452E-93CB-3D71027253DF}" destId="{2DD6940C-86EE-47F8-9023-EC6C3D0227DE}" srcOrd="0" destOrd="0" presId="urn:microsoft.com/office/officeart/2008/layout/HexagonCluster"/>
    <dgm:cxn modelId="{3B989A85-FBAB-4CDA-BEC3-E233DDE11C28}" srcId="{79DA7316-D796-42CC-9911-6988E3B461B8}" destId="{0644F0A3-0534-4057-B32D-472F181E2870}" srcOrd="0" destOrd="0" parTransId="{299F71C8-4413-4132-A571-81F5985CC816}" sibTransId="{FB15584F-E377-452E-93CB-3D71027253DF}"/>
    <dgm:cxn modelId="{4D4BA8EA-9186-49B4-8412-A10E1D499540}" type="presOf" srcId="{0644F0A3-0534-4057-B32D-472F181E2870}" destId="{72DA69CE-87A4-4E10-AA00-F6E92C414296}" srcOrd="0" destOrd="0" presId="urn:microsoft.com/office/officeart/2008/layout/HexagonCluster"/>
    <dgm:cxn modelId="{EF4A59E6-8899-4280-969F-515C29624932}" type="presParOf" srcId="{9921EB1D-853C-44A6-A416-BCE11D929F12}" destId="{500112E4-8AD8-4B76-917B-CB82E0F9CC0A}" srcOrd="0" destOrd="0" presId="urn:microsoft.com/office/officeart/2008/layout/HexagonCluster"/>
    <dgm:cxn modelId="{A9D47B37-35B4-48A2-A8E3-F5BD0BA86DE0}" type="presParOf" srcId="{500112E4-8AD8-4B76-917B-CB82E0F9CC0A}" destId="{72DA69CE-87A4-4E10-AA00-F6E92C414296}" srcOrd="0" destOrd="0" presId="urn:microsoft.com/office/officeart/2008/layout/HexagonCluster"/>
    <dgm:cxn modelId="{3CAFF2E4-B983-4492-B615-33BDE7F404AC}" type="presParOf" srcId="{9921EB1D-853C-44A6-A416-BCE11D929F12}" destId="{E7D36FD4-B3B3-4A30-99A3-FD9B9256D32D}" srcOrd="1" destOrd="0" presId="urn:microsoft.com/office/officeart/2008/layout/HexagonCluster"/>
    <dgm:cxn modelId="{90BEE690-433B-46D0-8D77-EF572209D059}" type="presParOf" srcId="{E7D36FD4-B3B3-4A30-99A3-FD9B9256D32D}" destId="{C42C9F70-5A98-4B9A-8D85-5F70561D3461}" srcOrd="0" destOrd="0" presId="urn:microsoft.com/office/officeart/2008/layout/HexagonCluster"/>
    <dgm:cxn modelId="{9BF43243-80C3-4638-9046-30E02C12B918}" type="presParOf" srcId="{9921EB1D-853C-44A6-A416-BCE11D929F12}" destId="{5D9BEA47-90C7-4418-B947-71BAB50A3B1B}" srcOrd="2" destOrd="0" presId="urn:microsoft.com/office/officeart/2008/layout/HexagonCluster"/>
    <dgm:cxn modelId="{3E050A4A-B1F6-4C56-BD38-7EDD21D84C17}" type="presParOf" srcId="{5D9BEA47-90C7-4418-B947-71BAB50A3B1B}" destId="{2DD6940C-86EE-47F8-9023-EC6C3D0227DE}" srcOrd="0" destOrd="0" presId="urn:microsoft.com/office/officeart/2008/layout/HexagonCluster"/>
    <dgm:cxn modelId="{F8D711EE-1E6D-4628-96F0-3F075640EB02}" type="presParOf" srcId="{9921EB1D-853C-44A6-A416-BCE11D929F12}" destId="{A1E78808-E34D-4AA6-858E-3BE037D52B9F}" srcOrd="3" destOrd="0" presId="urn:microsoft.com/office/officeart/2008/layout/HexagonCluster"/>
    <dgm:cxn modelId="{EE0AC470-C0C4-4B4D-B843-FCA1BDCC05EB}" type="presParOf" srcId="{A1E78808-E34D-4AA6-858E-3BE037D52B9F}" destId="{766321A6-13BB-45D8-90BF-9A9843E5370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F8E01-D932-47E0-B97D-DEAED14C5104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CF68779-5BD7-47EE-97BF-78CC1E2DE603}">
      <dgm:prSet/>
      <dgm:spPr/>
      <dgm:t>
        <a:bodyPr/>
        <a:lstStyle/>
        <a:p>
          <a:pPr rtl="0"/>
          <a:r>
            <a:rPr lang="ru-RU" dirty="0"/>
            <a:t>11%</a:t>
          </a:r>
        </a:p>
      </dgm:t>
    </dgm:pt>
    <dgm:pt modelId="{407FFED6-1BA4-4712-8F47-C840377009F7}" type="parTrans" cxnId="{62258C0D-948E-4CAC-8A65-065FBE945E0E}">
      <dgm:prSet/>
      <dgm:spPr/>
      <dgm:t>
        <a:bodyPr/>
        <a:lstStyle/>
        <a:p>
          <a:endParaRPr lang="ru-RU"/>
        </a:p>
      </dgm:t>
    </dgm:pt>
    <dgm:pt modelId="{458F28B7-D229-44F0-A715-76DF03BC51F0}" type="sibTrans" cxnId="{62258C0D-948E-4CAC-8A65-065FBE945E0E}">
      <dgm:prSet/>
      <dgm:spPr/>
      <dgm:t>
        <a:bodyPr/>
        <a:lstStyle/>
        <a:p>
          <a:endParaRPr lang="ru-RU"/>
        </a:p>
      </dgm:t>
    </dgm:pt>
    <dgm:pt modelId="{9F4EF0A6-4782-4788-A27A-2F86AB7A8CAA}">
      <dgm:prSet/>
      <dgm:spPr/>
      <dgm:t>
        <a:bodyPr/>
        <a:lstStyle/>
        <a:p>
          <a:pPr rtl="0"/>
          <a:r>
            <a:rPr lang="ru-RU" b="1" dirty="0"/>
            <a:t>Сокращение разницы между верхним </a:t>
          </a:r>
          <a:br>
            <a:rPr lang="ru-RU" b="1" dirty="0"/>
          </a:br>
          <a:r>
            <a:rPr lang="ru-RU" b="1" dirty="0"/>
            <a:t>и нижним децилями </a:t>
          </a:r>
          <a:br>
            <a:rPr lang="ru-RU" b="1" dirty="0"/>
          </a:br>
          <a:r>
            <a:rPr lang="ru-RU" b="1" dirty="0"/>
            <a:t>по интегральному показателю рейтинга образовательных организаций</a:t>
          </a:r>
        </a:p>
      </dgm:t>
    </dgm:pt>
    <dgm:pt modelId="{E13EFE82-2F70-4DD7-A81C-285571F91182}" type="parTrans" cxnId="{0ECDAE27-E563-4DA7-A676-6E21BAEA0081}">
      <dgm:prSet/>
      <dgm:spPr/>
      <dgm:t>
        <a:bodyPr/>
        <a:lstStyle/>
        <a:p>
          <a:endParaRPr lang="ru-RU"/>
        </a:p>
      </dgm:t>
    </dgm:pt>
    <dgm:pt modelId="{E96357E0-7605-4E44-AEC0-0739F8C9AB2D}" type="sibTrans" cxnId="{0ECDAE27-E563-4DA7-A676-6E21BAEA0081}">
      <dgm:prSet/>
      <dgm:spPr/>
      <dgm:t>
        <a:bodyPr/>
        <a:lstStyle/>
        <a:p>
          <a:endParaRPr lang="ru-RU"/>
        </a:p>
      </dgm:t>
    </dgm:pt>
    <dgm:pt modelId="{BEE2D831-4D69-4914-A633-F4AC8EBBB087}">
      <dgm:prSet/>
      <dgm:spPr/>
      <dgm:t>
        <a:bodyPr/>
        <a:lstStyle/>
        <a:p>
          <a:pPr rtl="0"/>
          <a:r>
            <a:rPr lang="ru-RU" dirty="0"/>
            <a:t>36%</a:t>
          </a:r>
        </a:p>
      </dgm:t>
    </dgm:pt>
    <dgm:pt modelId="{CF0BB4A7-1AD5-4553-A1FB-AA3F533ABA6A}" type="parTrans" cxnId="{9D7DFA5B-9D99-45AF-BB64-61A7FE1968F2}">
      <dgm:prSet/>
      <dgm:spPr/>
      <dgm:t>
        <a:bodyPr/>
        <a:lstStyle/>
        <a:p>
          <a:endParaRPr lang="ru-RU"/>
        </a:p>
      </dgm:t>
    </dgm:pt>
    <dgm:pt modelId="{31E4B18D-0CDB-4FEF-8284-5D87FF74A11A}" type="sibTrans" cxnId="{9D7DFA5B-9D99-45AF-BB64-61A7FE1968F2}">
      <dgm:prSet/>
      <dgm:spPr/>
      <dgm:t>
        <a:bodyPr/>
        <a:lstStyle/>
        <a:p>
          <a:endParaRPr lang="ru-RU"/>
        </a:p>
      </dgm:t>
    </dgm:pt>
    <dgm:pt modelId="{BF43810B-C9CB-4281-A8E6-37F7E12F0F33}">
      <dgm:prSet/>
      <dgm:spPr/>
      <dgm:t>
        <a:bodyPr/>
        <a:lstStyle/>
        <a:p>
          <a:pPr rtl="0"/>
          <a:r>
            <a:rPr lang="ru-RU" b="1" dirty="0"/>
            <a:t>Доля ОО,  участвующих </a:t>
          </a:r>
          <a:br>
            <a:rPr lang="ru-RU" b="1" dirty="0"/>
          </a:br>
          <a:r>
            <a:rPr lang="ru-RU" b="1" dirty="0"/>
            <a:t>в реализации инновационных проектов</a:t>
          </a:r>
        </a:p>
      </dgm:t>
    </dgm:pt>
    <dgm:pt modelId="{98CE7D10-E659-4A6D-AFDF-18B6677B31F2}" type="parTrans" cxnId="{B3836E2F-EBED-444F-8070-AE12863C85E0}">
      <dgm:prSet/>
      <dgm:spPr/>
      <dgm:t>
        <a:bodyPr/>
        <a:lstStyle/>
        <a:p>
          <a:endParaRPr lang="ru-RU"/>
        </a:p>
      </dgm:t>
    </dgm:pt>
    <dgm:pt modelId="{78B0087D-AF62-4A79-8A6E-08F8EFB47413}" type="sibTrans" cxnId="{B3836E2F-EBED-444F-8070-AE12863C85E0}">
      <dgm:prSet/>
      <dgm:spPr/>
      <dgm:t>
        <a:bodyPr/>
        <a:lstStyle/>
        <a:p>
          <a:endParaRPr lang="ru-RU"/>
        </a:p>
      </dgm:t>
    </dgm:pt>
    <dgm:pt modelId="{404C496F-632A-49DB-97D1-EFC6E4E3A7ED}">
      <dgm:prSet/>
      <dgm:spPr/>
      <dgm:t>
        <a:bodyPr/>
        <a:lstStyle/>
        <a:p>
          <a:pPr rtl="0"/>
          <a:r>
            <a:rPr lang="ru-RU" dirty="0"/>
            <a:t>14%</a:t>
          </a:r>
        </a:p>
      </dgm:t>
    </dgm:pt>
    <dgm:pt modelId="{9330EF21-5619-49CF-AB42-306D58194030}" type="parTrans" cxnId="{52E4DEBE-B560-4002-ABA6-8244B3F45895}">
      <dgm:prSet/>
      <dgm:spPr/>
      <dgm:t>
        <a:bodyPr/>
        <a:lstStyle/>
        <a:p>
          <a:endParaRPr lang="ru-RU"/>
        </a:p>
      </dgm:t>
    </dgm:pt>
    <dgm:pt modelId="{8F4B1F1C-8542-476E-AA0D-0BC5A6CC184B}" type="sibTrans" cxnId="{52E4DEBE-B560-4002-ABA6-8244B3F45895}">
      <dgm:prSet/>
      <dgm:spPr/>
      <dgm:t>
        <a:bodyPr/>
        <a:lstStyle/>
        <a:p>
          <a:endParaRPr lang="ru-RU"/>
        </a:p>
      </dgm:t>
    </dgm:pt>
    <dgm:pt modelId="{69987252-23AA-465E-879C-ED76D5AD26B9}">
      <dgm:prSet/>
      <dgm:spPr/>
      <dgm:t>
        <a:bodyPr/>
        <a:lstStyle/>
        <a:p>
          <a:pPr rtl="0"/>
          <a:r>
            <a:rPr lang="ru-RU" b="1" dirty="0"/>
            <a:t>Доля педагогов, участвующих </a:t>
          </a:r>
          <a:br>
            <a:rPr lang="ru-RU" b="1" dirty="0"/>
          </a:br>
          <a:r>
            <a:rPr lang="ru-RU" b="1" dirty="0"/>
            <a:t>в разработке и реализации инновационных продуктов</a:t>
          </a:r>
        </a:p>
      </dgm:t>
    </dgm:pt>
    <dgm:pt modelId="{FB841E3B-DEE4-44F1-872E-84765AF1170B}" type="parTrans" cxnId="{A95021C6-A179-4086-A424-52AC307909B3}">
      <dgm:prSet/>
      <dgm:spPr/>
      <dgm:t>
        <a:bodyPr/>
        <a:lstStyle/>
        <a:p>
          <a:endParaRPr lang="ru-RU"/>
        </a:p>
      </dgm:t>
    </dgm:pt>
    <dgm:pt modelId="{00ED0901-997A-467A-B6D6-DC049E25B6DF}" type="sibTrans" cxnId="{A95021C6-A179-4086-A424-52AC307909B3}">
      <dgm:prSet/>
      <dgm:spPr/>
      <dgm:t>
        <a:bodyPr/>
        <a:lstStyle/>
        <a:p>
          <a:endParaRPr lang="ru-RU"/>
        </a:p>
      </dgm:t>
    </dgm:pt>
    <dgm:pt modelId="{DBE31205-36FA-44B8-ADA2-262366AB9A1F}" type="pres">
      <dgm:prSet presAssocID="{E94F8E01-D932-47E0-B97D-DEAED14C5104}" presName="list" presStyleCnt="0">
        <dgm:presLayoutVars>
          <dgm:dir/>
          <dgm:animLvl val="lvl"/>
        </dgm:presLayoutVars>
      </dgm:prSet>
      <dgm:spPr/>
    </dgm:pt>
    <dgm:pt modelId="{9B7B09A2-8D96-4174-8D16-86B2D28EBD59}" type="pres">
      <dgm:prSet presAssocID="{4CF68779-5BD7-47EE-97BF-78CC1E2DE603}" presName="posSpace" presStyleCnt="0"/>
      <dgm:spPr/>
    </dgm:pt>
    <dgm:pt modelId="{405C4D5C-E791-43B1-B1E3-5A8C8CD54604}" type="pres">
      <dgm:prSet presAssocID="{4CF68779-5BD7-47EE-97BF-78CC1E2DE603}" presName="vertFlow" presStyleCnt="0"/>
      <dgm:spPr/>
    </dgm:pt>
    <dgm:pt modelId="{28DB7848-877F-4704-8F97-216982CAF523}" type="pres">
      <dgm:prSet presAssocID="{4CF68779-5BD7-47EE-97BF-78CC1E2DE603}" presName="topSpace" presStyleCnt="0"/>
      <dgm:spPr/>
    </dgm:pt>
    <dgm:pt modelId="{E753138C-897F-4EE5-8278-445D8F68BAA5}" type="pres">
      <dgm:prSet presAssocID="{4CF68779-5BD7-47EE-97BF-78CC1E2DE603}" presName="firstComp" presStyleCnt="0"/>
      <dgm:spPr/>
    </dgm:pt>
    <dgm:pt modelId="{31F9B790-32C5-420C-B903-E1A498B28B10}" type="pres">
      <dgm:prSet presAssocID="{4CF68779-5BD7-47EE-97BF-78CC1E2DE603}" presName="firstChild" presStyleLbl="bgAccFollowNode1" presStyleIdx="0" presStyleCnt="3"/>
      <dgm:spPr/>
    </dgm:pt>
    <dgm:pt modelId="{5A0DD485-9C72-460B-BDB6-C9087694CE02}" type="pres">
      <dgm:prSet presAssocID="{4CF68779-5BD7-47EE-97BF-78CC1E2DE603}" presName="firstChildTx" presStyleLbl="bgAccFollowNode1" presStyleIdx="0" presStyleCnt="3">
        <dgm:presLayoutVars>
          <dgm:bulletEnabled val="1"/>
        </dgm:presLayoutVars>
      </dgm:prSet>
      <dgm:spPr/>
    </dgm:pt>
    <dgm:pt modelId="{6BF3AADE-8D9A-452F-AC63-634AB55CD39B}" type="pres">
      <dgm:prSet presAssocID="{4CF68779-5BD7-47EE-97BF-78CC1E2DE603}" presName="negSpace" presStyleCnt="0"/>
      <dgm:spPr/>
    </dgm:pt>
    <dgm:pt modelId="{D375F30E-47A8-483A-BF10-DE401F063DF5}" type="pres">
      <dgm:prSet presAssocID="{4CF68779-5BD7-47EE-97BF-78CC1E2DE603}" presName="circle" presStyleLbl="node1" presStyleIdx="0" presStyleCnt="3"/>
      <dgm:spPr/>
    </dgm:pt>
    <dgm:pt modelId="{B1C74EDA-625D-4338-89E4-5A0D6B604B24}" type="pres">
      <dgm:prSet presAssocID="{458F28B7-D229-44F0-A715-76DF03BC51F0}" presName="transSpace" presStyleCnt="0"/>
      <dgm:spPr/>
    </dgm:pt>
    <dgm:pt modelId="{40330BFF-1554-40DC-8484-86B6CC54D560}" type="pres">
      <dgm:prSet presAssocID="{BEE2D831-4D69-4914-A633-F4AC8EBBB087}" presName="posSpace" presStyleCnt="0"/>
      <dgm:spPr/>
    </dgm:pt>
    <dgm:pt modelId="{D76E6FB0-79CD-4984-B6E3-CE3FF85A679A}" type="pres">
      <dgm:prSet presAssocID="{BEE2D831-4D69-4914-A633-F4AC8EBBB087}" presName="vertFlow" presStyleCnt="0"/>
      <dgm:spPr/>
    </dgm:pt>
    <dgm:pt modelId="{53B04F48-C353-46B1-BF55-0F6D0A255C93}" type="pres">
      <dgm:prSet presAssocID="{BEE2D831-4D69-4914-A633-F4AC8EBBB087}" presName="topSpace" presStyleCnt="0"/>
      <dgm:spPr/>
    </dgm:pt>
    <dgm:pt modelId="{EEE8E228-D9D0-4146-85EE-BB64FBF527B4}" type="pres">
      <dgm:prSet presAssocID="{BEE2D831-4D69-4914-A633-F4AC8EBBB087}" presName="firstComp" presStyleCnt="0"/>
      <dgm:spPr/>
    </dgm:pt>
    <dgm:pt modelId="{E62E52B3-47CE-403B-82E0-7F01CCBBC831}" type="pres">
      <dgm:prSet presAssocID="{BEE2D831-4D69-4914-A633-F4AC8EBBB087}" presName="firstChild" presStyleLbl="bgAccFollowNode1" presStyleIdx="1" presStyleCnt="3"/>
      <dgm:spPr/>
    </dgm:pt>
    <dgm:pt modelId="{3CB6D286-F469-4750-8450-3B1367BFB4F9}" type="pres">
      <dgm:prSet presAssocID="{BEE2D831-4D69-4914-A633-F4AC8EBBB087}" presName="firstChildTx" presStyleLbl="bgAccFollowNode1" presStyleIdx="1" presStyleCnt="3">
        <dgm:presLayoutVars>
          <dgm:bulletEnabled val="1"/>
        </dgm:presLayoutVars>
      </dgm:prSet>
      <dgm:spPr/>
    </dgm:pt>
    <dgm:pt modelId="{A2604672-B78F-4385-8399-6523B48998B3}" type="pres">
      <dgm:prSet presAssocID="{BEE2D831-4D69-4914-A633-F4AC8EBBB087}" presName="negSpace" presStyleCnt="0"/>
      <dgm:spPr/>
    </dgm:pt>
    <dgm:pt modelId="{E1541F41-8AA4-4534-B397-BA56F3D375C5}" type="pres">
      <dgm:prSet presAssocID="{BEE2D831-4D69-4914-A633-F4AC8EBBB087}" presName="circle" presStyleLbl="node1" presStyleIdx="1" presStyleCnt="3"/>
      <dgm:spPr/>
    </dgm:pt>
    <dgm:pt modelId="{CD060F76-342B-405A-9582-46B6DA7D5FA8}" type="pres">
      <dgm:prSet presAssocID="{31E4B18D-0CDB-4FEF-8284-5D87FF74A11A}" presName="transSpace" presStyleCnt="0"/>
      <dgm:spPr/>
    </dgm:pt>
    <dgm:pt modelId="{48D77FD5-4EEB-43E0-8E52-DEAAC5A78770}" type="pres">
      <dgm:prSet presAssocID="{404C496F-632A-49DB-97D1-EFC6E4E3A7ED}" presName="posSpace" presStyleCnt="0"/>
      <dgm:spPr/>
    </dgm:pt>
    <dgm:pt modelId="{5C50BC3D-3D03-403A-8CE5-62A4E115F613}" type="pres">
      <dgm:prSet presAssocID="{404C496F-632A-49DB-97D1-EFC6E4E3A7ED}" presName="vertFlow" presStyleCnt="0"/>
      <dgm:spPr/>
    </dgm:pt>
    <dgm:pt modelId="{A9B901D4-B877-42BC-B1C6-ECBF6051454A}" type="pres">
      <dgm:prSet presAssocID="{404C496F-632A-49DB-97D1-EFC6E4E3A7ED}" presName="topSpace" presStyleCnt="0"/>
      <dgm:spPr/>
    </dgm:pt>
    <dgm:pt modelId="{7DC01105-727E-4745-8E8A-2B4588F0CEE3}" type="pres">
      <dgm:prSet presAssocID="{404C496F-632A-49DB-97D1-EFC6E4E3A7ED}" presName="firstComp" presStyleCnt="0"/>
      <dgm:spPr/>
    </dgm:pt>
    <dgm:pt modelId="{B8469F74-939A-4D69-9ECE-6C9D64D4B6CC}" type="pres">
      <dgm:prSet presAssocID="{404C496F-632A-49DB-97D1-EFC6E4E3A7ED}" presName="firstChild" presStyleLbl="bgAccFollowNode1" presStyleIdx="2" presStyleCnt="3"/>
      <dgm:spPr/>
    </dgm:pt>
    <dgm:pt modelId="{C36F1CCF-DCC7-4534-BCD4-FD9213CC4E61}" type="pres">
      <dgm:prSet presAssocID="{404C496F-632A-49DB-97D1-EFC6E4E3A7ED}" presName="firstChildTx" presStyleLbl="bgAccFollowNode1" presStyleIdx="2" presStyleCnt="3">
        <dgm:presLayoutVars>
          <dgm:bulletEnabled val="1"/>
        </dgm:presLayoutVars>
      </dgm:prSet>
      <dgm:spPr/>
    </dgm:pt>
    <dgm:pt modelId="{144EB9F1-4004-4451-A7D6-6A91F0C59935}" type="pres">
      <dgm:prSet presAssocID="{404C496F-632A-49DB-97D1-EFC6E4E3A7ED}" presName="negSpace" presStyleCnt="0"/>
      <dgm:spPr/>
    </dgm:pt>
    <dgm:pt modelId="{D5EF8DDB-999F-4B6D-B954-8AD7E168A75D}" type="pres">
      <dgm:prSet presAssocID="{404C496F-632A-49DB-97D1-EFC6E4E3A7ED}" presName="circle" presStyleLbl="node1" presStyleIdx="2" presStyleCnt="3"/>
      <dgm:spPr/>
    </dgm:pt>
  </dgm:ptLst>
  <dgm:cxnLst>
    <dgm:cxn modelId="{5E5C5500-3831-4EE5-8C98-E66A6A78923D}" type="presOf" srcId="{404C496F-632A-49DB-97D1-EFC6E4E3A7ED}" destId="{D5EF8DDB-999F-4B6D-B954-8AD7E168A75D}" srcOrd="0" destOrd="0" presId="urn:microsoft.com/office/officeart/2005/8/layout/hList9"/>
    <dgm:cxn modelId="{62258C0D-948E-4CAC-8A65-065FBE945E0E}" srcId="{E94F8E01-D932-47E0-B97D-DEAED14C5104}" destId="{4CF68779-5BD7-47EE-97BF-78CC1E2DE603}" srcOrd="0" destOrd="0" parTransId="{407FFED6-1BA4-4712-8F47-C840377009F7}" sibTransId="{458F28B7-D229-44F0-A715-76DF03BC51F0}"/>
    <dgm:cxn modelId="{0ECDAE27-E563-4DA7-A676-6E21BAEA0081}" srcId="{4CF68779-5BD7-47EE-97BF-78CC1E2DE603}" destId="{9F4EF0A6-4782-4788-A27A-2F86AB7A8CAA}" srcOrd="0" destOrd="0" parTransId="{E13EFE82-2F70-4DD7-A81C-285571F91182}" sibTransId="{E96357E0-7605-4E44-AEC0-0739F8C9AB2D}"/>
    <dgm:cxn modelId="{E09BB428-A01E-461B-932E-824C20C6B6AA}" type="presOf" srcId="{BEE2D831-4D69-4914-A633-F4AC8EBBB087}" destId="{E1541F41-8AA4-4534-B397-BA56F3D375C5}" srcOrd="0" destOrd="0" presId="urn:microsoft.com/office/officeart/2005/8/layout/hList9"/>
    <dgm:cxn modelId="{B3836E2F-EBED-444F-8070-AE12863C85E0}" srcId="{BEE2D831-4D69-4914-A633-F4AC8EBBB087}" destId="{BF43810B-C9CB-4281-A8E6-37F7E12F0F33}" srcOrd="0" destOrd="0" parTransId="{98CE7D10-E659-4A6D-AFDF-18B6677B31F2}" sibTransId="{78B0087D-AF62-4A79-8A6E-08F8EFB47413}"/>
    <dgm:cxn modelId="{11123930-ECD8-4027-BB77-63FDA0DC0037}" type="presOf" srcId="{E94F8E01-D932-47E0-B97D-DEAED14C5104}" destId="{DBE31205-36FA-44B8-ADA2-262366AB9A1F}" srcOrd="0" destOrd="0" presId="urn:microsoft.com/office/officeart/2005/8/layout/hList9"/>
    <dgm:cxn modelId="{9D7DFA5B-9D99-45AF-BB64-61A7FE1968F2}" srcId="{E94F8E01-D932-47E0-B97D-DEAED14C5104}" destId="{BEE2D831-4D69-4914-A633-F4AC8EBBB087}" srcOrd="1" destOrd="0" parTransId="{CF0BB4A7-1AD5-4553-A1FB-AA3F533ABA6A}" sibTransId="{31E4B18D-0CDB-4FEF-8284-5D87FF74A11A}"/>
    <dgm:cxn modelId="{B2175B5D-E5CF-4071-B22D-C39C794C2265}" type="presOf" srcId="{69987252-23AA-465E-879C-ED76D5AD26B9}" destId="{B8469F74-939A-4D69-9ECE-6C9D64D4B6CC}" srcOrd="0" destOrd="0" presId="urn:microsoft.com/office/officeart/2005/8/layout/hList9"/>
    <dgm:cxn modelId="{1FFD7D45-8495-4175-934F-267BA6F7D5F8}" type="presOf" srcId="{9F4EF0A6-4782-4788-A27A-2F86AB7A8CAA}" destId="{31F9B790-32C5-420C-B903-E1A498B28B10}" srcOrd="0" destOrd="0" presId="urn:microsoft.com/office/officeart/2005/8/layout/hList9"/>
    <dgm:cxn modelId="{8CB8164C-4FF3-4C5E-A0CC-EF88A93B8583}" type="presOf" srcId="{4CF68779-5BD7-47EE-97BF-78CC1E2DE603}" destId="{D375F30E-47A8-483A-BF10-DE401F063DF5}" srcOrd="0" destOrd="0" presId="urn:microsoft.com/office/officeart/2005/8/layout/hList9"/>
    <dgm:cxn modelId="{1A7E5370-3EE0-416B-81A6-F06E4271CA7C}" type="presOf" srcId="{BF43810B-C9CB-4281-A8E6-37F7E12F0F33}" destId="{E62E52B3-47CE-403B-82E0-7F01CCBBC831}" srcOrd="0" destOrd="0" presId="urn:microsoft.com/office/officeart/2005/8/layout/hList9"/>
    <dgm:cxn modelId="{096E8A5A-1246-4D31-BC2D-784DBE98893F}" type="presOf" srcId="{9F4EF0A6-4782-4788-A27A-2F86AB7A8CAA}" destId="{5A0DD485-9C72-460B-BDB6-C9087694CE02}" srcOrd="1" destOrd="0" presId="urn:microsoft.com/office/officeart/2005/8/layout/hList9"/>
    <dgm:cxn modelId="{1B4C6791-4B59-4B7D-BFBD-8613A7F01FF9}" type="presOf" srcId="{69987252-23AA-465E-879C-ED76D5AD26B9}" destId="{C36F1CCF-DCC7-4534-BCD4-FD9213CC4E61}" srcOrd="1" destOrd="0" presId="urn:microsoft.com/office/officeart/2005/8/layout/hList9"/>
    <dgm:cxn modelId="{52E4DEBE-B560-4002-ABA6-8244B3F45895}" srcId="{E94F8E01-D932-47E0-B97D-DEAED14C5104}" destId="{404C496F-632A-49DB-97D1-EFC6E4E3A7ED}" srcOrd="2" destOrd="0" parTransId="{9330EF21-5619-49CF-AB42-306D58194030}" sibTransId="{8F4B1F1C-8542-476E-AA0D-0BC5A6CC184B}"/>
    <dgm:cxn modelId="{A95021C6-A179-4086-A424-52AC307909B3}" srcId="{404C496F-632A-49DB-97D1-EFC6E4E3A7ED}" destId="{69987252-23AA-465E-879C-ED76D5AD26B9}" srcOrd="0" destOrd="0" parTransId="{FB841E3B-DEE4-44F1-872E-84765AF1170B}" sibTransId="{00ED0901-997A-467A-B6D6-DC049E25B6DF}"/>
    <dgm:cxn modelId="{26A31EF9-5CBD-4A52-986F-9804D1999132}" type="presOf" srcId="{BF43810B-C9CB-4281-A8E6-37F7E12F0F33}" destId="{3CB6D286-F469-4750-8450-3B1367BFB4F9}" srcOrd="1" destOrd="0" presId="urn:microsoft.com/office/officeart/2005/8/layout/hList9"/>
    <dgm:cxn modelId="{55B72B5C-A07E-455C-A481-EB3DF321368B}" type="presParOf" srcId="{DBE31205-36FA-44B8-ADA2-262366AB9A1F}" destId="{9B7B09A2-8D96-4174-8D16-86B2D28EBD59}" srcOrd="0" destOrd="0" presId="urn:microsoft.com/office/officeart/2005/8/layout/hList9"/>
    <dgm:cxn modelId="{4C230619-7C87-436C-BF9E-AF47F3F0E181}" type="presParOf" srcId="{DBE31205-36FA-44B8-ADA2-262366AB9A1F}" destId="{405C4D5C-E791-43B1-B1E3-5A8C8CD54604}" srcOrd="1" destOrd="0" presId="urn:microsoft.com/office/officeart/2005/8/layout/hList9"/>
    <dgm:cxn modelId="{868042B9-707F-4BA9-B29E-DEB9BC7C3C8C}" type="presParOf" srcId="{405C4D5C-E791-43B1-B1E3-5A8C8CD54604}" destId="{28DB7848-877F-4704-8F97-216982CAF523}" srcOrd="0" destOrd="0" presId="urn:microsoft.com/office/officeart/2005/8/layout/hList9"/>
    <dgm:cxn modelId="{FF757242-538A-4345-9E7E-45F92F0E3CEB}" type="presParOf" srcId="{405C4D5C-E791-43B1-B1E3-5A8C8CD54604}" destId="{E753138C-897F-4EE5-8278-445D8F68BAA5}" srcOrd="1" destOrd="0" presId="urn:microsoft.com/office/officeart/2005/8/layout/hList9"/>
    <dgm:cxn modelId="{7759757A-9BA7-4760-BB3E-E33253BD264E}" type="presParOf" srcId="{E753138C-897F-4EE5-8278-445D8F68BAA5}" destId="{31F9B790-32C5-420C-B903-E1A498B28B10}" srcOrd="0" destOrd="0" presId="urn:microsoft.com/office/officeart/2005/8/layout/hList9"/>
    <dgm:cxn modelId="{B513178B-3D58-4430-A8EB-8F590BAC76FF}" type="presParOf" srcId="{E753138C-897F-4EE5-8278-445D8F68BAA5}" destId="{5A0DD485-9C72-460B-BDB6-C9087694CE02}" srcOrd="1" destOrd="0" presId="urn:microsoft.com/office/officeart/2005/8/layout/hList9"/>
    <dgm:cxn modelId="{A167C74C-B327-48DC-9ACF-CD1B3695E942}" type="presParOf" srcId="{DBE31205-36FA-44B8-ADA2-262366AB9A1F}" destId="{6BF3AADE-8D9A-452F-AC63-634AB55CD39B}" srcOrd="2" destOrd="0" presId="urn:microsoft.com/office/officeart/2005/8/layout/hList9"/>
    <dgm:cxn modelId="{1957635B-81ED-4297-8313-DD61E92423E1}" type="presParOf" srcId="{DBE31205-36FA-44B8-ADA2-262366AB9A1F}" destId="{D375F30E-47A8-483A-BF10-DE401F063DF5}" srcOrd="3" destOrd="0" presId="urn:microsoft.com/office/officeart/2005/8/layout/hList9"/>
    <dgm:cxn modelId="{6BFC5BC9-6321-4F2F-836D-A4FCE68C64CF}" type="presParOf" srcId="{DBE31205-36FA-44B8-ADA2-262366AB9A1F}" destId="{B1C74EDA-625D-4338-89E4-5A0D6B604B24}" srcOrd="4" destOrd="0" presId="urn:microsoft.com/office/officeart/2005/8/layout/hList9"/>
    <dgm:cxn modelId="{C44E1A07-5499-4E10-9D48-3867367DDA46}" type="presParOf" srcId="{DBE31205-36FA-44B8-ADA2-262366AB9A1F}" destId="{40330BFF-1554-40DC-8484-86B6CC54D560}" srcOrd="5" destOrd="0" presId="urn:microsoft.com/office/officeart/2005/8/layout/hList9"/>
    <dgm:cxn modelId="{5AC73D17-EC78-4322-8B56-792E961EE8C9}" type="presParOf" srcId="{DBE31205-36FA-44B8-ADA2-262366AB9A1F}" destId="{D76E6FB0-79CD-4984-B6E3-CE3FF85A679A}" srcOrd="6" destOrd="0" presId="urn:microsoft.com/office/officeart/2005/8/layout/hList9"/>
    <dgm:cxn modelId="{73F51219-EE08-4508-9A3F-53A8FA29429D}" type="presParOf" srcId="{D76E6FB0-79CD-4984-B6E3-CE3FF85A679A}" destId="{53B04F48-C353-46B1-BF55-0F6D0A255C93}" srcOrd="0" destOrd="0" presId="urn:microsoft.com/office/officeart/2005/8/layout/hList9"/>
    <dgm:cxn modelId="{753528B0-41EB-4238-BA59-F0AC4E392423}" type="presParOf" srcId="{D76E6FB0-79CD-4984-B6E3-CE3FF85A679A}" destId="{EEE8E228-D9D0-4146-85EE-BB64FBF527B4}" srcOrd="1" destOrd="0" presId="urn:microsoft.com/office/officeart/2005/8/layout/hList9"/>
    <dgm:cxn modelId="{F4C07FE5-FE1D-4FF6-B080-19AA94E1D124}" type="presParOf" srcId="{EEE8E228-D9D0-4146-85EE-BB64FBF527B4}" destId="{E62E52B3-47CE-403B-82E0-7F01CCBBC831}" srcOrd="0" destOrd="0" presId="urn:microsoft.com/office/officeart/2005/8/layout/hList9"/>
    <dgm:cxn modelId="{28723A58-3438-4659-B3F4-9D73C961885D}" type="presParOf" srcId="{EEE8E228-D9D0-4146-85EE-BB64FBF527B4}" destId="{3CB6D286-F469-4750-8450-3B1367BFB4F9}" srcOrd="1" destOrd="0" presId="urn:microsoft.com/office/officeart/2005/8/layout/hList9"/>
    <dgm:cxn modelId="{F996E924-D23B-42B0-BFAE-CD1CD42F4632}" type="presParOf" srcId="{DBE31205-36FA-44B8-ADA2-262366AB9A1F}" destId="{A2604672-B78F-4385-8399-6523B48998B3}" srcOrd="7" destOrd="0" presId="urn:microsoft.com/office/officeart/2005/8/layout/hList9"/>
    <dgm:cxn modelId="{44773134-4DAB-4E16-8497-D07F9F7BC3D7}" type="presParOf" srcId="{DBE31205-36FA-44B8-ADA2-262366AB9A1F}" destId="{E1541F41-8AA4-4534-B397-BA56F3D375C5}" srcOrd="8" destOrd="0" presId="urn:microsoft.com/office/officeart/2005/8/layout/hList9"/>
    <dgm:cxn modelId="{8232B4E5-4D32-4F28-A105-A9AB1D206CE1}" type="presParOf" srcId="{DBE31205-36FA-44B8-ADA2-262366AB9A1F}" destId="{CD060F76-342B-405A-9582-46B6DA7D5FA8}" srcOrd="9" destOrd="0" presId="urn:microsoft.com/office/officeart/2005/8/layout/hList9"/>
    <dgm:cxn modelId="{E44BF1D9-EF28-44AB-B6AE-1E199E45CB86}" type="presParOf" srcId="{DBE31205-36FA-44B8-ADA2-262366AB9A1F}" destId="{48D77FD5-4EEB-43E0-8E52-DEAAC5A78770}" srcOrd="10" destOrd="0" presId="urn:microsoft.com/office/officeart/2005/8/layout/hList9"/>
    <dgm:cxn modelId="{2D768741-D68A-4F53-A255-7AA8991FB8E1}" type="presParOf" srcId="{DBE31205-36FA-44B8-ADA2-262366AB9A1F}" destId="{5C50BC3D-3D03-403A-8CE5-62A4E115F613}" srcOrd="11" destOrd="0" presId="urn:microsoft.com/office/officeart/2005/8/layout/hList9"/>
    <dgm:cxn modelId="{F305BFC9-2E1D-4C9D-85D5-427A126B9F3F}" type="presParOf" srcId="{5C50BC3D-3D03-403A-8CE5-62A4E115F613}" destId="{A9B901D4-B877-42BC-B1C6-ECBF6051454A}" srcOrd="0" destOrd="0" presId="urn:microsoft.com/office/officeart/2005/8/layout/hList9"/>
    <dgm:cxn modelId="{30604D12-A8DB-4E11-B098-5D53F801D3F8}" type="presParOf" srcId="{5C50BC3D-3D03-403A-8CE5-62A4E115F613}" destId="{7DC01105-727E-4745-8E8A-2B4588F0CEE3}" srcOrd="1" destOrd="0" presId="urn:microsoft.com/office/officeart/2005/8/layout/hList9"/>
    <dgm:cxn modelId="{116C2F00-CB3D-4A84-8576-5D05442E9595}" type="presParOf" srcId="{7DC01105-727E-4745-8E8A-2B4588F0CEE3}" destId="{B8469F74-939A-4D69-9ECE-6C9D64D4B6CC}" srcOrd="0" destOrd="0" presId="urn:microsoft.com/office/officeart/2005/8/layout/hList9"/>
    <dgm:cxn modelId="{EEDE899A-73D1-4550-AFDF-7E14727679FE}" type="presParOf" srcId="{7DC01105-727E-4745-8E8A-2B4588F0CEE3}" destId="{C36F1CCF-DCC7-4534-BCD4-FD9213CC4E61}" srcOrd="1" destOrd="0" presId="urn:microsoft.com/office/officeart/2005/8/layout/hList9"/>
    <dgm:cxn modelId="{0814F75E-200B-4F25-8DD4-A394BE4F4701}" type="presParOf" srcId="{DBE31205-36FA-44B8-ADA2-262366AB9A1F}" destId="{144EB9F1-4004-4451-A7D6-6A91F0C59935}" srcOrd="12" destOrd="0" presId="urn:microsoft.com/office/officeart/2005/8/layout/hList9"/>
    <dgm:cxn modelId="{7A0B4510-0CEC-4412-B6A4-3E188D8DA56B}" type="presParOf" srcId="{DBE31205-36FA-44B8-ADA2-262366AB9A1F}" destId="{D5EF8DDB-999F-4B6D-B954-8AD7E168A75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AFC4BF-2C14-43A3-BABB-EF7FCFD999B1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C910BF5-30B9-4AE3-8BE4-A0E0A1603AF7}">
      <dgm:prSet phldrT="[Текст]"/>
      <dgm:spPr/>
      <dgm:t>
        <a:bodyPr/>
        <a:lstStyle/>
        <a:p>
          <a:r>
            <a:rPr lang="ru-RU" dirty="0"/>
            <a:t>Рейтинг</a:t>
          </a:r>
        </a:p>
      </dgm:t>
    </dgm:pt>
    <dgm:pt modelId="{9240E875-B672-4250-85A0-FACCD1265EE3}" type="parTrans" cxnId="{6C598645-F010-4DD8-92B7-7C485016F807}">
      <dgm:prSet/>
      <dgm:spPr/>
      <dgm:t>
        <a:bodyPr/>
        <a:lstStyle/>
        <a:p>
          <a:endParaRPr lang="ru-RU"/>
        </a:p>
      </dgm:t>
    </dgm:pt>
    <dgm:pt modelId="{7B0DF3B9-415F-4C8B-BA16-A97B6A9EF251}" type="sibTrans" cxnId="{6C598645-F010-4DD8-92B7-7C485016F807}">
      <dgm:prSet/>
      <dgm:spPr/>
      <dgm:t>
        <a:bodyPr/>
        <a:lstStyle/>
        <a:p>
          <a:endParaRPr lang="ru-RU"/>
        </a:p>
      </dgm:t>
    </dgm:pt>
    <dgm:pt modelId="{B35FF9C7-7613-4916-B153-262717C81659}">
      <dgm:prSet phldrT="[Текст]"/>
      <dgm:spPr/>
      <dgm:t>
        <a:bodyPr/>
        <a:lstStyle/>
        <a:p>
          <a:r>
            <a:rPr lang="ru-RU" dirty="0"/>
            <a:t>Диагностика</a:t>
          </a:r>
        </a:p>
      </dgm:t>
    </dgm:pt>
    <dgm:pt modelId="{E7110EAA-715D-40AA-BDFD-7BAE48BDE333}" type="parTrans" cxnId="{699AB482-78A6-4674-914C-C8F5CFC050D0}">
      <dgm:prSet/>
      <dgm:spPr/>
      <dgm:t>
        <a:bodyPr/>
        <a:lstStyle/>
        <a:p>
          <a:endParaRPr lang="ru-RU"/>
        </a:p>
      </dgm:t>
    </dgm:pt>
    <dgm:pt modelId="{930A1E36-3FCC-4E54-98D6-CD456498A580}" type="sibTrans" cxnId="{699AB482-78A6-4674-914C-C8F5CFC050D0}">
      <dgm:prSet/>
      <dgm:spPr/>
      <dgm:t>
        <a:bodyPr/>
        <a:lstStyle/>
        <a:p>
          <a:endParaRPr lang="ru-RU"/>
        </a:p>
      </dgm:t>
    </dgm:pt>
    <dgm:pt modelId="{A6A6573A-956C-4913-8349-CA444662A044}">
      <dgm:prSet phldrT="[Текст]"/>
      <dgm:spPr/>
      <dgm:t>
        <a:bodyPr/>
        <a:lstStyle/>
        <a:p>
          <a:r>
            <a:rPr lang="ru-RU" dirty="0"/>
            <a:t>Мониторинг</a:t>
          </a:r>
        </a:p>
      </dgm:t>
    </dgm:pt>
    <dgm:pt modelId="{6465A268-7CC3-4642-9129-5C1F4E7E2690}" type="parTrans" cxnId="{246DD417-7DB0-42D8-A03A-30D3C5925593}">
      <dgm:prSet/>
      <dgm:spPr/>
      <dgm:t>
        <a:bodyPr/>
        <a:lstStyle/>
        <a:p>
          <a:endParaRPr lang="ru-RU"/>
        </a:p>
      </dgm:t>
    </dgm:pt>
    <dgm:pt modelId="{13EFAC8E-EC49-419C-8A77-913950375B8D}" type="sibTrans" cxnId="{246DD417-7DB0-42D8-A03A-30D3C5925593}">
      <dgm:prSet/>
      <dgm:spPr/>
      <dgm:t>
        <a:bodyPr/>
        <a:lstStyle/>
        <a:p>
          <a:endParaRPr lang="ru-RU"/>
        </a:p>
      </dgm:t>
    </dgm:pt>
    <dgm:pt modelId="{000C094D-890D-465C-99EA-891B3AA0B8B5}">
      <dgm:prSet phldrT="[Текст]"/>
      <dgm:spPr/>
      <dgm:t>
        <a:bodyPr/>
        <a:lstStyle/>
        <a:p>
          <a:r>
            <a:rPr lang="ru-RU" dirty="0"/>
            <a:t>Экспертиза</a:t>
          </a:r>
        </a:p>
      </dgm:t>
    </dgm:pt>
    <dgm:pt modelId="{9CDEA6DE-8780-4678-B671-43294DD02BA1}" type="parTrans" cxnId="{3D01870B-116E-4F02-A56B-1B0F6A916C46}">
      <dgm:prSet/>
      <dgm:spPr/>
      <dgm:t>
        <a:bodyPr/>
        <a:lstStyle/>
        <a:p>
          <a:endParaRPr lang="ru-RU"/>
        </a:p>
      </dgm:t>
    </dgm:pt>
    <dgm:pt modelId="{B6C0B097-AE03-4A33-8AF8-18BA1A4F2836}" type="sibTrans" cxnId="{3D01870B-116E-4F02-A56B-1B0F6A916C46}">
      <dgm:prSet/>
      <dgm:spPr/>
      <dgm:t>
        <a:bodyPr/>
        <a:lstStyle/>
        <a:p>
          <a:endParaRPr lang="ru-RU"/>
        </a:p>
      </dgm:t>
    </dgm:pt>
    <dgm:pt modelId="{AFE7CC14-B2B3-416F-A4BB-DC9F3C4D049E}" type="pres">
      <dgm:prSet presAssocID="{AAAFC4BF-2C14-43A3-BABB-EF7FCFD999B1}" presName="Name0" presStyleCnt="0">
        <dgm:presLayoutVars>
          <dgm:dir/>
          <dgm:animLvl val="lvl"/>
          <dgm:resizeHandles val="exact"/>
        </dgm:presLayoutVars>
      </dgm:prSet>
      <dgm:spPr/>
    </dgm:pt>
    <dgm:pt modelId="{123338FB-4F4C-4E39-B596-3D3CBA04BD3E}" type="pres">
      <dgm:prSet presAssocID="{AAAFC4BF-2C14-43A3-BABB-EF7FCFD999B1}" presName="tSp" presStyleCnt="0"/>
      <dgm:spPr/>
    </dgm:pt>
    <dgm:pt modelId="{04D2E2D7-4891-4D0C-8949-609F613AE69F}" type="pres">
      <dgm:prSet presAssocID="{AAAFC4BF-2C14-43A3-BABB-EF7FCFD999B1}" presName="bSp" presStyleCnt="0"/>
      <dgm:spPr/>
    </dgm:pt>
    <dgm:pt modelId="{66761A96-E4D9-4A81-90F7-A6C17D365CB3}" type="pres">
      <dgm:prSet presAssocID="{AAAFC4BF-2C14-43A3-BABB-EF7FCFD999B1}" presName="process" presStyleCnt="0"/>
      <dgm:spPr/>
    </dgm:pt>
    <dgm:pt modelId="{373376D5-6DC0-411D-9100-789BE94A747A}" type="pres">
      <dgm:prSet presAssocID="{B35FF9C7-7613-4916-B153-262717C81659}" presName="composite1" presStyleCnt="0"/>
      <dgm:spPr/>
    </dgm:pt>
    <dgm:pt modelId="{B9F006AC-B359-4661-BBCD-19F8060DB480}" type="pres">
      <dgm:prSet presAssocID="{B35FF9C7-7613-4916-B153-262717C81659}" presName="dummyNode1" presStyleLbl="node1" presStyleIdx="0" presStyleCnt="4"/>
      <dgm:spPr/>
    </dgm:pt>
    <dgm:pt modelId="{14E5F20D-AE6A-4914-8737-2754198105F7}" type="pres">
      <dgm:prSet presAssocID="{B35FF9C7-7613-4916-B153-262717C81659}" presName="childNode1" presStyleLbl="bgAcc1" presStyleIdx="0" presStyleCnt="4">
        <dgm:presLayoutVars>
          <dgm:bulletEnabled val="1"/>
        </dgm:presLayoutVars>
      </dgm:prSet>
      <dgm:spPr/>
    </dgm:pt>
    <dgm:pt modelId="{0D9F6CCF-4480-4C8F-A211-1BAAE353BACE}" type="pres">
      <dgm:prSet presAssocID="{B35FF9C7-7613-4916-B153-262717C81659}" presName="childNode1tx" presStyleLbl="bgAcc1" presStyleIdx="0" presStyleCnt="4">
        <dgm:presLayoutVars>
          <dgm:bulletEnabled val="1"/>
        </dgm:presLayoutVars>
      </dgm:prSet>
      <dgm:spPr/>
    </dgm:pt>
    <dgm:pt modelId="{269DCD82-BA2E-452B-8AF9-7AF40EAAE6AD}" type="pres">
      <dgm:prSet presAssocID="{B35FF9C7-7613-4916-B153-262717C81659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B72578E-84CA-4F3D-9880-723640D1F306}" type="pres">
      <dgm:prSet presAssocID="{B35FF9C7-7613-4916-B153-262717C81659}" presName="connSite1" presStyleCnt="0"/>
      <dgm:spPr/>
    </dgm:pt>
    <dgm:pt modelId="{501289BA-FE7E-40AC-8F65-A7F37F7695D3}" type="pres">
      <dgm:prSet presAssocID="{930A1E36-3FCC-4E54-98D6-CD456498A580}" presName="Name9" presStyleLbl="sibTrans2D1" presStyleIdx="0" presStyleCnt="3"/>
      <dgm:spPr/>
    </dgm:pt>
    <dgm:pt modelId="{CFA4873E-EB34-4D23-B82A-2734685F85AF}" type="pres">
      <dgm:prSet presAssocID="{A6A6573A-956C-4913-8349-CA444662A044}" presName="composite2" presStyleCnt="0"/>
      <dgm:spPr/>
    </dgm:pt>
    <dgm:pt modelId="{20D36324-B097-47A1-B906-536A3292F9AF}" type="pres">
      <dgm:prSet presAssocID="{A6A6573A-956C-4913-8349-CA444662A044}" presName="dummyNode2" presStyleLbl="node1" presStyleIdx="0" presStyleCnt="4"/>
      <dgm:spPr/>
    </dgm:pt>
    <dgm:pt modelId="{55E26A47-1F18-4047-9227-F04ED1D2AE38}" type="pres">
      <dgm:prSet presAssocID="{A6A6573A-956C-4913-8349-CA444662A044}" presName="childNode2" presStyleLbl="bgAcc1" presStyleIdx="1" presStyleCnt="4">
        <dgm:presLayoutVars>
          <dgm:bulletEnabled val="1"/>
        </dgm:presLayoutVars>
      </dgm:prSet>
      <dgm:spPr/>
    </dgm:pt>
    <dgm:pt modelId="{0EA3D6BF-7D1A-4826-A459-DFBAC790BA09}" type="pres">
      <dgm:prSet presAssocID="{A6A6573A-956C-4913-8349-CA444662A044}" presName="childNode2tx" presStyleLbl="bgAcc1" presStyleIdx="1" presStyleCnt="4">
        <dgm:presLayoutVars>
          <dgm:bulletEnabled val="1"/>
        </dgm:presLayoutVars>
      </dgm:prSet>
      <dgm:spPr/>
    </dgm:pt>
    <dgm:pt modelId="{222CF740-D74A-49A3-BB7A-21D0FACF0428}" type="pres">
      <dgm:prSet presAssocID="{A6A6573A-956C-4913-8349-CA444662A044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261BB23C-EE73-464F-8616-FB9293BD260A}" type="pres">
      <dgm:prSet presAssocID="{A6A6573A-956C-4913-8349-CA444662A044}" presName="connSite2" presStyleCnt="0"/>
      <dgm:spPr/>
    </dgm:pt>
    <dgm:pt modelId="{34043965-D5DC-4213-B18D-39030261A9C9}" type="pres">
      <dgm:prSet presAssocID="{13EFAC8E-EC49-419C-8A77-913950375B8D}" presName="Name18" presStyleLbl="sibTrans2D1" presStyleIdx="1" presStyleCnt="3"/>
      <dgm:spPr/>
    </dgm:pt>
    <dgm:pt modelId="{8A16C223-829A-4957-8871-D55A4918E2D6}" type="pres">
      <dgm:prSet presAssocID="{000C094D-890D-465C-99EA-891B3AA0B8B5}" presName="composite1" presStyleCnt="0"/>
      <dgm:spPr/>
    </dgm:pt>
    <dgm:pt modelId="{9207F782-26A0-4F59-A621-5AA40B55F378}" type="pres">
      <dgm:prSet presAssocID="{000C094D-890D-465C-99EA-891B3AA0B8B5}" presName="dummyNode1" presStyleLbl="node1" presStyleIdx="1" presStyleCnt="4"/>
      <dgm:spPr/>
    </dgm:pt>
    <dgm:pt modelId="{1E5210EB-F77D-4239-A1A4-F367E96EE11B}" type="pres">
      <dgm:prSet presAssocID="{000C094D-890D-465C-99EA-891B3AA0B8B5}" presName="childNode1" presStyleLbl="bgAcc1" presStyleIdx="2" presStyleCnt="4">
        <dgm:presLayoutVars>
          <dgm:bulletEnabled val="1"/>
        </dgm:presLayoutVars>
      </dgm:prSet>
      <dgm:spPr/>
    </dgm:pt>
    <dgm:pt modelId="{84DA025C-966C-4B3A-AB53-13F14D4750CA}" type="pres">
      <dgm:prSet presAssocID="{000C094D-890D-465C-99EA-891B3AA0B8B5}" presName="childNode1tx" presStyleLbl="bgAcc1" presStyleIdx="2" presStyleCnt="4">
        <dgm:presLayoutVars>
          <dgm:bulletEnabled val="1"/>
        </dgm:presLayoutVars>
      </dgm:prSet>
      <dgm:spPr/>
    </dgm:pt>
    <dgm:pt modelId="{185DBA73-1DEE-4E74-B6CB-EA2CD2B6EFCC}" type="pres">
      <dgm:prSet presAssocID="{000C094D-890D-465C-99EA-891B3AA0B8B5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9C5A8634-D6B3-4B03-83D2-EE98C8CCB462}" type="pres">
      <dgm:prSet presAssocID="{000C094D-890D-465C-99EA-891B3AA0B8B5}" presName="connSite1" presStyleCnt="0"/>
      <dgm:spPr/>
    </dgm:pt>
    <dgm:pt modelId="{E60C1DC3-7F59-4A01-AE01-C0EFABB63C2A}" type="pres">
      <dgm:prSet presAssocID="{B6C0B097-AE03-4A33-8AF8-18BA1A4F2836}" presName="Name9" presStyleLbl="sibTrans2D1" presStyleIdx="2" presStyleCnt="3"/>
      <dgm:spPr/>
    </dgm:pt>
    <dgm:pt modelId="{59410EF2-FE9B-4258-A9FA-520E621A8A3F}" type="pres">
      <dgm:prSet presAssocID="{6C910BF5-30B9-4AE3-8BE4-A0E0A1603AF7}" presName="composite2" presStyleCnt="0"/>
      <dgm:spPr/>
    </dgm:pt>
    <dgm:pt modelId="{1BB2F749-A02E-4CEE-B891-FE0CF02EA16F}" type="pres">
      <dgm:prSet presAssocID="{6C910BF5-30B9-4AE3-8BE4-A0E0A1603AF7}" presName="dummyNode2" presStyleLbl="node1" presStyleIdx="2" presStyleCnt="4"/>
      <dgm:spPr/>
    </dgm:pt>
    <dgm:pt modelId="{6EBCDB78-7FF4-420A-8F13-2F12FC04D073}" type="pres">
      <dgm:prSet presAssocID="{6C910BF5-30B9-4AE3-8BE4-A0E0A1603AF7}" presName="childNode2" presStyleLbl="bgAcc1" presStyleIdx="3" presStyleCnt="4">
        <dgm:presLayoutVars>
          <dgm:bulletEnabled val="1"/>
        </dgm:presLayoutVars>
      </dgm:prSet>
      <dgm:spPr/>
    </dgm:pt>
    <dgm:pt modelId="{73E95C32-2B64-44B4-A25F-E5F3776EF8C7}" type="pres">
      <dgm:prSet presAssocID="{6C910BF5-30B9-4AE3-8BE4-A0E0A1603AF7}" presName="childNode2tx" presStyleLbl="bgAcc1" presStyleIdx="3" presStyleCnt="4">
        <dgm:presLayoutVars>
          <dgm:bulletEnabled val="1"/>
        </dgm:presLayoutVars>
      </dgm:prSet>
      <dgm:spPr/>
    </dgm:pt>
    <dgm:pt modelId="{C5BB914E-EA38-4C40-B9A1-19DA6DFE17BA}" type="pres">
      <dgm:prSet presAssocID="{6C910BF5-30B9-4AE3-8BE4-A0E0A1603AF7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C527CA86-FC6C-4A62-9327-4AC46CB7F175}" type="pres">
      <dgm:prSet presAssocID="{6C910BF5-30B9-4AE3-8BE4-A0E0A1603AF7}" presName="connSite2" presStyleCnt="0"/>
      <dgm:spPr/>
    </dgm:pt>
  </dgm:ptLst>
  <dgm:cxnLst>
    <dgm:cxn modelId="{3D01870B-116E-4F02-A56B-1B0F6A916C46}" srcId="{AAAFC4BF-2C14-43A3-BABB-EF7FCFD999B1}" destId="{000C094D-890D-465C-99EA-891B3AA0B8B5}" srcOrd="2" destOrd="0" parTransId="{9CDEA6DE-8780-4678-B671-43294DD02BA1}" sibTransId="{B6C0B097-AE03-4A33-8AF8-18BA1A4F2836}"/>
    <dgm:cxn modelId="{246DD417-7DB0-42D8-A03A-30D3C5925593}" srcId="{AAAFC4BF-2C14-43A3-BABB-EF7FCFD999B1}" destId="{A6A6573A-956C-4913-8349-CA444662A044}" srcOrd="1" destOrd="0" parTransId="{6465A268-7CC3-4642-9129-5C1F4E7E2690}" sibTransId="{13EFAC8E-EC49-419C-8A77-913950375B8D}"/>
    <dgm:cxn modelId="{DF7B5E40-A878-406A-9962-65BBEDDF4426}" type="presOf" srcId="{B6C0B097-AE03-4A33-8AF8-18BA1A4F2836}" destId="{E60C1DC3-7F59-4A01-AE01-C0EFABB63C2A}" srcOrd="0" destOrd="0" presId="urn:microsoft.com/office/officeart/2005/8/layout/hProcess4"/>
    <dgm:cxn modelId="{B8395460-D76E-4B1A-816A-0F791DB0E3F0}" type="presOf" srcId="{000C094D-890D-465C-99EA-891B3AA0B8B5}" destId="{185DBA73-1DEE-4E74-B6CB-EA2CD2B6EFCC}" srcOrd="0" destOrd="0" presId="urn:microsoft.com/office/officeart/2005/8/layout/hProcess4"/>
    <dgm:cxn modelId="{6C598645-F010-4DD8-92B7-7C485016F807}" srcId="{AAAFC4BF-2C14-43A3-BABB-EF7FCFD999B1}" destId="{6C910BF5-30B9-4AE3-8BE4-A0E0A1603AF7}" srcOrd="3" destOrd="0" parTransId="{9240E875-B672-4250-85A0-FACCD1265EE3}" sibTransId="{7B0DF3B9-415F-4C8B-BA16-A97B6A9EF251}"/>
    <dgm:cxn modelId="{C5C65349-AE32-43E2-AA4E-DE4FCC3C4F97}" type="presOf" srcId="{A6A6573A-956C-4913-8349-CA444662A044}" destId="{222CF740-D74A-49A3-BB7A-21D0FACF0428}" srcOrd="0" destOrd="0" presId="urn:microsoft.com/office/officeart/2005/8/layout/hProcess4"/>
    <dgm:cxn modelId="{5BBC407C-4510-4F8D-9871-F74878332A2A}" type="presOf" srcId="{6C910BF5-30B9-4AE3-8BE4-A0E0A1603AF7}" destId="{C5BB914E-EA38-4C40-B9A1-19DA6DFE17BA}" srcOrd="0" destOrd="0" presId="urn:microsoft.com/office/officeart/2005/8/layout/hProcess4"/>
    <dgm:cxn modelId="{699AB482-78A6-4674-914C-C8F5CFC050D0}" srcId="{AAAFC4BF-2C14-43A3-BABB-EF7FCFD999B1}" destId="{B35FF9C7-7613-4916-B153-262717C81659}" srcOrd="0" destOrd="0" parTransId="{E7110EAA-715D-40AA-BDFD-7BAE48BDE333}" sibTransId="{930A1E36-3FCC-4E54-98D6-CD456498A580}"/>
    <dgm:cxn modelId="{84BB3CA3-FAAC-45BE-BB72-F665F64CCBBE}" type="presOf" srcId="{AAAFC4BF-2C14-43A3-BABB-EF7FCFD999B1}" destId="{AFE7CC14-B2B3-416F-A4BB-DC9F3C4D049E}" srcOrd="0" destOrd="0" presId="urn:microsoft.com/office/officeart/2005/8/layout/hProcess4"/>
    <dgm:cxn modelId="{F68975C7-7D3D-4B95-B563-92D598922902}" type="presOf" srcId="{930A1E36-3FCC-4E54-98D6-CD456498A580}" destId="{501289BA-FE7E-40AC-8F65-A7F37F7695D3}" srcOrd="0" destOrd="0" presId="urn:microsoft.com/office/officeart/2005/8/layout/hProcess4"/>
    <dgm:cxn modelId="{6E92F1E0-6D1E-4713-AD4E-6F29A0EC167A}" type="presOf" srcId="{B35FF9C7-7613-4916-B153-262717C81659}" destId="{269DCD82-BA2E-452B-8AF9-7AF40EAAE6AD}" srcOrd="0" destOrd="0" presId="urn:microsoft.com/office/officeart/2005/8/layout/hProcess4"/>
    <dgm:cxn modelId="{AE5133EB-D288-43D5-B170-35914023E8C7}" type="presOf" srcId="{13EFAC8E-EC49-419C-8A77-913950375B8D}" destId="{34043965-D5DC-4213-B18D-39030261A9C9}" srcOrd="0" destOrd="0" presId="urn:microsoft.com/office/officeart/2005/8/layout/hProcess4"/>
    <dgm:cxn modelId="{5EE8DBE5-0254-4552-BA5B-0CAF4D93340F}" type="presParOf" srcId="{AFE7CC14-B2B3-416F-A4BB-DC9F3C4D049E}" destId="{123338FB-4F4C-4E39-B596-3D3CBA04BD3E}" srcOrd="0" destOrd="0" presId="urn:microsoft.com/office/officeart/2005/8/layout/hProcess4"/>
    <dgm:cxn modelId="{3737428E-3E62-4328-833C-BA4407F431A0}" type="presParOf" srcId="{AFE7CC14-B2B3-416F-A4BB-DC9F3C4D049E}" destId="{04D2E2D7-4891-4D0C-8949-609F613AE69F}" srcOrd="1" destOrd="0" presId="urn:microsoft.com/office/officeart/2005/8/layout/hProcess4"/>
    <dgm:cxn modelId="{35BE2C3E-3E3E-4709-AF94-2DF5FD2B659E}" type="presParOf" srcId="{AFE7CC14-B2B3-416F-A4BB-DC9F3C4D049E}" destId="{66761A96-E4D9-4A81-90F7-A6C17D365CB3}" srcOrd="2" destOrd="0" presId="urn:microsoft.com/office/officeart/2005/8/layout/hProcess4"/>
    <dgm:cxn modelId="{10902985-B1F8-4D94-99A3-3BDB12BA748A}" type="presParOf" srcId="{66761A96-E4D9-4A81-90F7-A6C17D365CB3}" destId="{373376D5-6DC0-411D-9100-789BE94A747A}" srcOrd="0" destOrd="0" presId="urn:microsoft.com/office/officeart/2005/8/layout/hProcess4"/>
    <dgm:cxn modelId="{5880C5F3-62A3-4C68-B1F7-E97FBDB13814}" type="presParOf" srcId="{373376D5-6DC0-411D-9100-789BE94A747A}" destId="{B9F006AC-B359-4661-BBCD-19F8060DB480}" srcOrd="0" destOrd="0" presId="urn:microsoft.com/office/officeart/2005/8/layout/hProcess4"/>
    <dgm:cxn modelId="{9090CA07-8006-4EA4-BB91-DE6D9AB5DD0F}" type="presParOf" srcId="{373376D5-6DC0-411D-9100-789BE94A747A}" destId="{14E5F20D-AE6A-4914-8737-2754198105F7}" srcOrd="1" destOrd="0" presId="urn:microsoft.com/office/officeart/2005/8/layout/hProcess4"/>
    <dgm:cxn modelId="{21A36856-59BD-4428-9B9B-311F0A69537A}" type="presParOf" srcId="{373376D5-6DC0-411D-9100-789BE94A747A}" destId="{0D9F6CCF-4480-4C8F-A211-1BAAE353BACE}" srcOrd="2" destOrd="0" presId="urn:microsoft.com/office/officeart/2005/8/layout/hProcess4"/>
    <dgm:cxn modelId="{0E9913E0-DDEA-4685-9E85-B8657162F290}" type="presParOf" srcId="{373376D5-6DC0-411D-9100-789BE94A747A}" destId="{269DCD82-BA2E-452B-8AF9-7AF40EAAE6AD}" srcOrd="3" destOrd="0" presId="urn:microsoft.com/office/officeart/2005/8/layout/hProcess4"/>
    <dgm:cxn modelId="{D21DBFB8-3324-48C4-8553-8797D2FB8D2F}" type="presParOf" srcId="{373376D5-6DC0-411D-9100-789BE94A747A}" destId="{3B72578E-84CA-4F3D-9880-723640D1F306}" srcOrd="4" destOrd="0" presId="urn:microsoft.com/office/officeart/2005/8/layout/hProcess4"/>
    <dgm:cxn modelId="{695F58F4-9A73-489F-9B86-33FF37D0A907}" type="presParOf" srcId="{66761A96-E4D9-4A81-90F7-A6C17D365CB3}" destId="{501289BA-FE7E-40AC-8F65-A7F37F7695D3}" srcOrd="1" destOrd="0" presId="urn:microsoft.com/office/officeart/2005/8/layout/hProcess4"/>
    <dgm:cxn modelId="{A20877E1-B177-4D65-B96E-B87BB2BBF587}" type="presParOf" srcId="{66761A96-E4D9-4A81-90F7-A6C17D365CB3}" destId="{CFA4873E-EB34-4D23-B82A-2734685F85AF}" srcOrd="2" destOrd="0" presId="urn:microsoft.com/office/officeart/2005/8/layout/hProcess4"/>
    <dgm:cxn modelId="{E7F09392-76A9-4A9D-A217-FD6564D84EAF}" type="presParOf" srcId="{CFA4873E-EB34-4D23-B82A-2734685F85AF}" destId="{20D36324-B097-47A1-B906-536A3292F9AF}" srcOrd="0" destOrd="0" presId="urn:microsoft.com/office/officeart/2005/8/layout/hProcess4"/>
    <dgm:cxn modelId="{F45E56A2-DF7D-4238-93FE-15B1234A4615}" type="presParOf" srcId="{CFA4873E-EB34-4D23-B82A-2734685F85AF}" destId="{55E26A47-1F18-4047-9227-F04ED1D2AE38}" srcOrd="1" destOrd="0" presId="urn:microsoft.com/office/officeart/2005/8/layout/hProcess4"/>
    <dgm:cxn modelId="{B5CFD39A-2770-427C-B3B6-3146ECC05B87}" type="presParOf" srcId="{CFA4873E-EB34-4D23-B82A-2734685F85AF}" destId="{0EA3D6BF-7D1A-4826-A459-DFBAC790BA09}" srcOrd="2" destOrd="0" presId="urn:microsoft.com/office/officeart/2005/8/layout/hProcess4"/>
    <dgm:cxn modelId="{2CAFDA95-91EA-47EB-9142-C4D744CB52B3}" type="presParOf" srcId="{CFA4873E-EB34-4D23-B82A-2734685F85AF}" destId="{222CF740-D74A-49A3-BB7A-21D0FACF0428}" srcOrd="3" destOrd="0" presId="urn:microsoft.com/office/officeart/2005/8/layout/hProcess4"/>
    <dgm:cxn modelId="{B4A05F88-FFD9-418D-82E8-83038DF045D7}" type="presParOf" srcId="{CFA4873E-EB34-4D23-B82A-2734685F85AF}" destId="{261BB23C-EE73-464F-8616-FB9293BD260A}" srcOrd="4" destOrd="0" presId="urn:microsoft.com/office/officeart/2005/8/layout/hProcess4"/>
    <dgm:cxn modelId="{14CF9129-C44A-4A27-8867-A572A57F4A99}" type="presParOf" srcId="{66761A96-E4D9-4A81-90F7-A6C17D365CB3}" destId="{34043965-D5DC-4213-B18D-39030261A9C9}" srcOrd="3" destOrd="0" presId="urn:microsoft.com/office/officeart/2005/8/layout/hProcess4"/>
    <dgm:cxn modelId="{E889E662-B166-4230-B300-4B19D6EB48FD}" type="presParOf" srcId="{66761A96-E4D9-4A81-90F7-A6C17D365CB3}" destId="{8A16C223-829A-4957-8871-D55A4918E2D6}" srcOrd="4" destOrd="0" presId="urn:microsoft.com/office/officeart/2005/8/layout/hProcess4"/>
    <dgm:cxn modelId="{01B77270-A844-4438-A107-9B39BE55C81A}" type="presParOf" srcId="{8A16C223-829A-4957-8871-D55A4918E2D6}" destId="{9207F782-26A0-4F59-A621-5AA40B55F378}" srcOrd="0" destOrd="0" presId="urn:microsoft.com/office/officeart/2005/8/layout/hProcess4"/>
    <dgm:cxn modelId="{BC03A114-4C35-4F09-9E3F-12D5BD557DC1}" type="presParOf" srcId="{8A16C223-829A-4957-8871-D55A4918E2D6}" destId="{1E5210EB-F77D-4239-A1A4-F367E96EE11B}" srcOrd="1" destOrd="0" presId="urn:microsoft.com/office/officeart/2005/8/layout/hProcess4"/>
    <dgm:cxn modelId="{34B3BEA5-6E40-41F9-91BF-41761D426126}" type="presParOf" srcId="{8A16C223-829A-4957-8871-D55A4918E2D6}" destId="{84DA025C-966C-4B3A-AB53-13F14D4750CA}" srcOrd="2" destOrd="0" presId="urn:microsoft.com/office/officeart/2005/8/layout/hProcess4"/>
    <dgm:cxn modelId="{2864A928-F221-4922-B8D7-9DF148A63B01}" type="presParOf" srcId="{8A16C223-829A-4957-8871-D55A4918E2D6}" destId="{185DBA73-1DEE-4E74-B6CB-EA2CD2B6EFCC}" srcOrd="3" destOrd="0" presId="urn:microsoft.com/office/officeart/2005/8/layout/hProcess4"/>
    <dgm:cxn modelId="{E1D55782-371C-457F-BE06-D7C3F31F68DE}" type="presParOf" srcId="{8A16C223-829A-4957-8871-D55A4918E2D6}" destId="{9C5A8634-D6B3-4B03-83D2-EE98C8CCB462}" srcOrd="4" destOrd="0" presId="urn:microsoft.com/office/officeart/2005/8/layout/hProcess4"/>
    <dgm:cxn modelId="{2E8251FD-11DC-4DF0-8AC6-EECADC52C684}" type="presParOf" srcId="{66761A96-E4D9-4A81-90F7-A6C17D365CB3}" destId="{E60C1DC3-7F59-4A01-AE01-C0EFABB63C2A}" srcOrd="5" destOrd="0" presId="urn:microsoft.com/office/officeart/2005/8/layout/hProcess4"/>
    <dgm:cxn modelId="{BB8F14A6-5421-4767-AE06-BF9227E1DA6F}" type="presParOf" srcId="{66761A96-E4D9-4A81-90F7-A6C17D365CB3}" destId="{59410EF2-FE9B-4258-A9FA-520E621A8A3F}" srcOrd="6" destOrd="0" presId="urn:microsoft.com/office/officeart/2005/8/layout/hProcess4"/>
    <dgm:cxn modelId="{9E32E851-4C82-4FB6-BDFC-471EFE288B74}" type="presParOf" srcId="{59410EF2-FE9B-4258-A9FA-520E621A8A3F}" destId="{1BB2F749-A02E-4CEE-B891-FE0CF02EA16F}" srcOrd="0" destOrd="0" presId="urn:microsoft.com/office/officeart/2005/8/layout/hProcess4"/>
    <dgm:cxn modelId="{3A717573-661B-434B-805F-60EF3049B3E1}" type="presParOf" srcId="{59410EF2-FE9B-4258-A9FA-520E621A8A3F}" destId="{6EBCDB78-7FF4-420A-8F13-2F12FC04D073}" srcOrd="1" destOrd="0" presId="urn:microsoft.com/office/officeart/2005/8/layout/hProcess4"/>
    <dgm:cxn modelId="{83533616-6AFF-4797-BDB9-62BD00A4CF58}" type="presParOf" srcId="{59410EF2-FE9B-4258-A9FA-520E621A8A3F}" destId="{73E95C32-2B64-44B4-A25F-E5F3776EF8C7}" srcOrd="2" destOrd="0" presId="urn:microsoft.com/office/officeart/2005/8/layout/hProcess4"/>
    <dgm:cxn modelId="{CB9FC7A4-3059-4BF9-9723-7AB990E4C252}" type="presParOf" srcId="{59410EF2-FE9B-4258-A9FA-520E621A8A3F}" destId="{C5BB914E-EA38-4C40-B9A1-19DA6DFE17BA}" srcOrd="3" destOrd="0" presId="urn:microsoft.com/office/officeart/2005/8/layout/hProcess4"/>
    <dgm:cxn modelId="{DC6A3AE1-248D-4780-9B54-44865D3E7630}" type="presParOf" srcId="{59410EF2-FE9B-4258-A9FA-520E621A8A3F}" destId="{C527CA86-FC6C-4A62-9327-4AC46CB7F1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A69CE-87A4-4E10-AA00-F6E92C414296}">
      <dsp:nvSpPr>
        <dsp:cNvPr id="0" name=""/>
        <dsp:cNvSpPr/>
      </dsp:nvSpPr>
      <dsp:spPr>
        <a:xfrm>
          <a:off x="1758739" y="1361515"/>
          <a:ext cx="2138587" cy="184167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Прирост новых МИП в два раза</a:t>
          </a:r>
        </a:p>
      </dsp:txBody>
      <dsp:txXfrm>
        <a:off x="2090427" y="1647153"/>
        <a:ext cx="1475211" cy="1270398"/>
      </dsp:txXfrm>
    </dsp:sp>
    <dsp:sp modelId="{C42C9F70-5A98-4B9A-8D85-5F70561D3461}">
      <dsp:nvSpPr>
        <dsp:cNvPr id="0" name=""/>
        <dsp:cNvSpPr/>
      </dsp:nvSpPr>
      <dsp:spPr>
        <a:xfrm>
          <a:off x="1817115" y="2174780"/>
          <a:ext cx="249599" cy="2154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6940C-86EE-47F8-9023-EC6C3D0227DE}">
      <dsp:nvSpPr>
        <dsp:cNvPr id="0" name=""/>
        <dsp:cNvSpPr/>
      </dsp:nvSpPr>
      <dsp:spPr>
        <a:xfrm>
          <a:off x="0" y="467667"/>
          <a:ext cx="2135852" cy="184111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321A6-13BB-45D8-90BF-9A9843E53706}">
      <dsp:nvSpPr>
        <dsp:cNvPr id="0" name=""/>
        <dsp:cNvSpPr/>
      </dsp:nvSpPr>
      <dsp:spPr>
        <a:xfrm>
          <a:off x="1448879" y="1968211"/>
          <a:ext cx="249599" cy="2154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B790-32C5-420C-B903-E1A498B28B10}">
      <dsp:nvSpPr>
        <dsp:cNvPr id="0" name=""/>
        <dsp:cNvSpPr/>
      </dsp:nvSpPr>
      <dsp:spPr>
        <a:xfrm>
          <a:off x="902423" y="749807"/>
          <a:ext cx="1690724" cy="11277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Сокращение разницы между верхним </a:t>
          </a:r>
          <a:br>
            <a:rPr lang="ru-RU" sz="900" b="1" kern="1200" dirty="0"/>
          </a:br>
          <a:r>
            <a:rPr lang="ru-RU" sz="900" b="1" kern="1200" dirty="0"/>
            <a:t>и нижним децилями </a:t>
          </a:r>
          <a:br>
            <a:rPr lang="ru-RU" sz="900" b="1" kern="1200" dirty="0"/>
          </a:br>
          <a:r>
            <a:rPr lang="ru-RU" sz="900" b="1" kern="1200" dirty="0"/>
            <a:t>по интегральному показателю рейтинга образовательных организаций</a:t>
          </a:r>
        </a:p>
      </dsp:txBody>
      <dsp:txXfrm>
        <a:off x="1172939" y="749807"/>
        <a:ext cx="1420208" cy="1127713"/>
      </dsp:txXfrm>
    </dsp:sp>
    <dsp:sp modelId="{D375F30E-47A8-483A-BF10-DE401F063DF5}">
      <dsp:nvSpPr>
        <dsp:cNvPr id="0" name=""/>
        <dsp:cNvSpPr/>
      </dsp:nvSpPr>
      <dsp:spPr>
        <a:xfrm>
          <a:off x="703" y="298947"/>
          <a:ext cx="1127149" cy="1127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11%</a:t>
          </a:r>
        </a:p>
      </dsp:txBody>
      <dsp:txXfrm>
        <a:off x="165770" y="464014"/>
        <a:ext cx="797015" cy="797015"/>
      </dsp:txXfrm>
    </dsp:sp>
    <dsp:sp modelId="{E62E52B3-47CE-403B-82E0-7F01CCBBC831}">
      <dsp:nvSpPr>
        <dsp:cNvPr id="0" name=""/>
        <dsp:cNvSpPr/>
      </dsp:nvSpPr>
      <dsp:spPr>
        <a:xfrm>
          <a:off x="3720297" y="749807"/>
          <a:ext cx="1690724" cy="11277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Доля ОО,  участвующих </a:t>
          </a:r>
          <a:br>
            <a:rPr lang="ru-RU" sz="900" b="1" kern="1200" dirty="0"/>
          </a:br>
          <a:r>
            <a:rPr lang="ru-RU" sz="900" b="1" kern="1200" dirty="0"/>
            <a:t>в реализации инновационных проектов</a:t>
          </a:r>
        </a:p>
      </dsp:txBody>
      <dsp:txXfrm>
        <a:off x="3990813" y="749807"/>
        <a:ext cx="1420208" cy="1127713"/>
      </dsp:txXfrm>
    </dsp:sp>
    <dsp:sp modelId="{E1541F41-8AA4-4534-B397-BA56F3D375C5}">
      <dsp:nvSpPr>
        <dsp:cNvPr id="0" name=""/>
        <dsp:cNvSpPr/>
      </dsp:nvSpPr>
      <dsp:spPr>
        <a:xfrm>
          <a:off x="2818577" y="298947"/>
          <a:ext cx="1127149" cy="1127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36%</a:t>
          </a:r>
        </a:p>
      </dsp:txBody>
      <dsp:txXfrm>
        <a:off x="2983644" y="464014"/>
        <a:ext cx="797015" cy="797015"/>
      </dsp:txXfrm>
    </dsp:sp>
    <dsp:sp modelId="{B8469F74-939A-4D69-9ECE-6C9D64D4B6CC}">
      <dsp:nvSpPr>
        <dsp:cNvPr id="0" name=""/>
        <dsp:cNvSpPr/>
      </dsp:nvSpPr>
      <dsp:spPr>
        <a:xfrm>
          <a:off x="6538172" y="749807"/>
          <a:ext cx="1690724" cy="11277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Доля педагогов, участвующих </a:t>
          </a:r>
          <a:br>
            <a:rPr lang="ru-RU" sz="900" b="1" kern="1200" dirty="0"/>
          </a:br>
          <a:r>
            <a:rPr lang="ru-RU" sz="900" b="1" kern="1200" dirty="0"/>
            <a:t>в разработке и реализации инновационных продуктов</a:t>
          </a:r>
        </a:p>
      </dsp:txBody>
      <dsp:txXfrm>
        <a:off x="6808688" y="749807"/>
        <a:ext cx="1420208" cy="1127713"/>
      </dsp:txXfrm>
    </dsp:sp>
    <dsp:sp modelId="{D5EF8DDB-999F-4B6D-B954-8AD7E168A75D}">
      <dsp:nvSpPr>
        <dsp:cNvPr id="0" name=""/>
        <dsp:cNvSpPr/>
      </dsp:nvSpPr>
      <dsp:spPr>
        <a:xfrm>
          <a:off x="5636452" y="298947"/>
          <a:ext cx="1127149" cy="1127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14%</a:t>
          </a:r>
        </a:p>
      </dsp:txBody>
      <dsp:txXfrm>
        <a:off x="5801519" y="464014"/>
        <a:ext cx="797015" cy="797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5F20D-AE6A-4914-8737-2754198105F7}">
      <dsp:nvSpPr>
        <dsp:cNvPr id="0" name=""/>
        <dsp:cNvSpPr/>
      </dsp:nvSpPr>
      <dsp:spPr>
        <a:xfrm>
          <a:off x="458663" y="585276"/>
          <a:ext cx="1363555" cy="11246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289BA-FE7E-40AC-8F65-A7F37F7695D3}">
      <dsp:nvSpPr>
        <dsp:cNvPr id="0" name=""/>
        <dsp:cNvSpPr/>
      </dsp:nvSpPr>
      <dsp:spPr>
        <a:xfrm>
          <a:off x="1169113" y="652606"/>
          <a:ext cx="1799985" cy="1799985"/>
        </a:xfrm>
        <a:prstGeom prst="leftCircularArrow">
          <a:avLst>
            <a:gd name="adj1" fmla="val 4789"/>
            <a:gd name="adj2" fmla="val 613064"/>
            <a:gd name="adj3" fmla="val 2388575"/>
            <a:gd name="adj4" fmla="val 9024489"/>
            <a:gd name="adj5" fmla="val 558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DCD82-BA2E-452B-8AF9-7AF40EAAE6AD}">
      <dsp:nvSpPr>
        <dsp:cNvPr id="0" name=""/>
        <dsp:cNvSpPr/>
      </dsp:nvSpPr>
      <dsp:spPr>
        <a:xfrm>
          <a:off x="761675" y="1468928"/>
          <a:ext cx="1212049" cy="4819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Диагностика</a:t>
          </a:r>
        </a:p>
      </dsp:txBody>
      <dsp:txXfrm>
        <a:off x="775792" y="1483045"/>
        <a:ext cx="1183815" cy="453758"/>
      </dsp:txXfrm>
    </dsp:sp>
    <dsp:sp modelId="{55E26A47-1F18-4047-9227-F04ED1D2AE38}">
      <dsp:nvSpPr>
        <dsp:cNvPr id="0" name=""/>
        <dsp:cNvSpPr/>
      </dsp:nvSpPr>
      <dsp:spPr>
        <a:xfrm>
          <a:off x="2384171" y="585276"/>
          <a:ext cx="1363555" cy="11246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43965-D5DC-4213-B18D-39030261A9C9}">
      <dsp:nvSpPr>
        <dsp:cNvPr id="0" name=""/>
        <dsp:cNvSpPr/>
      </dsp:nvSpPr>
      <dsp:spPr>
        <a:xfrm>
          <a:off x="3083258" y="-201487"/>
          <a:ext cx="1974217" cy="1974217"/>
        </a:xfrm>
        <a:prstGeom prst="circularArrow">
          <a:avLst>
            <a:gd name="adj1" fmla="val 4366"/>
            <a:gd name="adj2" fmla="val 553170"/>
            <a:gd name="adj3" fmla="val 19271319"/>
            <a:gd name="adj4" fmla="val 12575511"/>
            <a:gd name="adj5" fmla="val 509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CF740-D74A-49A3-BB7A-21D0FACF0428}">
      <dsp:nvSpPr>
        <dsp:cNvPr id="0" name=""/>
        <dsp:cNvSpPr/>
      </dsp:nvSpPr>
      <dsp:spPr>
        <a:xfrm>
          <a:off x="2687183" y="344280"/>
          <a:ext cx="1212049" cy="4819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Мониторинг</a:t>
          </a:r>
        </a:p>
      </dsp:txBody>
      <dsp:txXfrm>
        <a:off x="2701300" y="358397"/>
        <a:ext cx="1183815" cy="453758"/>
      </dsp:txXfrm>
    </dsp:sp>
    <dsp:sp modelId="{1E5210EB-F77D-4239-A1A4-F367E96EE11B}">
      <dsp:nvSpPr>
        <dsp:cNvPr id="0" name=""/>
        <dsp:cNvSpPr/>
      </dsp:nvSpPr>
      <dsp:spPr>
        <a:xfrm>
          <a:off x="4309678" y="585276"/>
          <a:ext cx="1363555" cy="11246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C1DC3-7F59-4A01-AE01-C0EFABB63C2A}">
      <dsp:nvSpPr>
        <dsp:cNvPr id="0" name=""/>
        <dsp:cNvSpPr/>
      </dsp:nvSpPr>
      <dsp:spPr>
        <a:xfrm>
          <a:off x="5020128" y="652606"/>
          <a:ext cx="1799985" cy="1799985"/>
        </a:xfrm>
        <a:prstGeom prst="leftCircularArrow">
          <a:avLst>
            <a:gd name="adj1" fmla="val 4789"/>
            <a:gd name="adj2" fmla="val 613064"/>
            <a:gd name="adj3" fmla="val 2388575"/>
            <a:gd name="adj4" fmla="val 9024489"/>
            <a:gd name="adj5" fmla="val 558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DBA73-1DEE-4E74-B6CB-EA2CD2B6EFCC}">
      <dsp:nvSpPr>
        <dsp:cNvPr id="0" name=""/>
        <dsp:cNvSpPr/>
      </dsp:nvSpPr>
      <dsp:spPr>
        <a:xfrm>
          <a:off x="4612691" y="1468928"/>
          <a:ext cx="1212049" cy="4819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Экспертиза</a:t>
          </a:r>
        </a:p>
      </dsp:txBody>
      <dsp:txXfrm>
        <a:off x="4626808" y="1483045"/>
        <a:ext cx="1183815" cy="453758"/>
      </dsp:txXfrm>
    </dsp:sp>
    <dsp:sp modelId="{6EBCDB78-7FF4-420A-8F13-2F12FC04D073}">
      <dsp:nvSpPr>
        <dsp:cNvPr id="0" name=""/>
        <dsp:cNvSpPr/>
      </dsp:nvSpPr>
      <dsp:spPr>
        <a:xfrm>
          <a:off x="6235186" y="585276"/>
          <a:ext cx="1363555" cy="11246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B914E-EA38-4C40-B9A1-19DA6DFE17BA}">
      <dsp:nvSpPr>
        <dsp:cNvPr id="0" name=""/>
        <dsp:cNvSpPr/>
      </dsp:nvSpPr>
      <dsp:spPr>
        <a:xfrm>
          <a:off x="6538199" y="344280"/>
          <a:ext cx="1212049" cy="4819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Рейтинг</a:t>
          </a:r>
        </a:p>
      </dsp:txBody>
      <dsp:txXfrm>
        <a:off x="6552316" y="358397"/>
        <a:ext cx="1183815" cy="453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7A8D-FBF0-4912-9932-34D369F715BC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6B5C-3A67-4B3D-8202-10E939E6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2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75B6-8FC7-4C1B-A839-3C0823FEE1A6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CD1A9-2076-4928-8E27-9AD31E8EB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mc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1363"/>
            <a:ext cx="4941887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CD1A9-2076-4928-8E27-9AD31E8EB1E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8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На конкурс подали заявки 69 образовательных организаций, имеющих статус МИП и МСИП, и те, кто претендовали на получение статуса. </a:t>
            </a:r>
          </a:p>
          <a:p>
            <a:r>
              <a:rPr lang="ru-RU" sz="2000" dirty="0"/>
              <a:t>Участники конкурса представлены на слайдах.</a:t>
            </a:r>
          </a:p>
          <a:p>
            <a:endParaRPr lang="ru-RU" sz="2000" dirty="0"/>
          </a:p>
          <a:p>
            <a:r>
              <a:rPr lang="ru-RU" sz="2000" dirty="0"/>
              <a:t>Как показал анализ экспертного совета, уже многие организации взаимодействуют друг с другом и представили основу инновационной сети.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9AB5-A413-42CE-BB81-A79542B1FD4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8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18 октября в гимназии № 3 состоялась публичная презентация проектов действующих МИП (3 год), успешно прошедших заочную экспертизу, и лучших инновационных продуктов МИП, претендующих на получение  гранта  главы муниципального образования город Краснодар.</a:t>
            </a:r>
          </a:p>
          <a:p>
            <a:r>
              <a:rPr lang="ru-RU" sz="1800" dirty="0"/>
              <a:t>Лучшие 6 по итогам рейтинга выбраны координационным советом на получение  гранта главы муниципального образования город Краснодар.</a:t>
            </a:r>
          </a:p>
          <a:p>
            <a:r>
              <a:rPr lang="ru-RU" sz="1800" dirty="0"/>
              <a:t>Ими стали общеобразовательные организации № 18, 71, 96 и дошкольные образовательных организаций № 85, 179, 221. </a:t>
            </a:r>
          </a:p>
          <a:p>
            <a:r>
              <a:rPr lang="ru-RU" sz="1800" dirty="0"/>
              <a:t>Они получат грант по 150 тыс. руб. каждая.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9AB5-A413-42CE-BB81-A79542B1FD4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18 октября в гимназии № 3 состоялась публичная презентация проектов действующих МИП (3 год), успешно прошедших заочную экспертизу, и лучших инновационных продуктов МИП, претендующих на получение  гранта  главы муниципального образования город Краснодар.</a:t>
            </a:r>
          </a:p>
          <a:p>
            <a:r>
              <a:rPr lang="ru-RU" sz="1800" dirty="0"/>
              <a:t>Лучшие 6 по итогам рейтинга выбраны координационным советом на получение  гранта главы муниципального образования город Краснодар.</a:t>
            </a:r>
          </a:p>
          <a:p>
            <a:r>
              <a:rPr lang="ru-RU" sz="1800" dirty="0"/>
              <a:t>Ими стали общеобразовательные организации № 18, 71, 96 и дошкольные образовательных организаций № 85, 179, 221. </a:t>
            </a:r>
          </a:p>
          <a:p>
            <a:r>
              <a:rPr lang="ru-RU" sz="1800" dirty="0"/>
              <a:t>Они получат грант по 150 тыс. руб. каждая.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9AB5-A413-42CE-BB81-A79542B1FD4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8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Приём конкурсных материалов МИП, заявки на фестиваль, размещение мероприятий с этого года ведётся полностью в интерактивном виде на созданном ресурсе КНМЦ «Инновационная инфраструктура» </a:t>
            </a:r>
            <a:r>
              <a:rPr lang="ru-RU" sz="2000" dirty="0">
                <a:hlinkClick r:id="rId3"/>
              </a:rPr>
              <a:t>www.knmc.ru</a:t>
            </a:r>
            <a:r>
              <a:rPr lang="ru-RU" sz="20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9AB5-A413-42CE-BB81-A79542B1FD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0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65"/>
            </a:lvl1pPr>
            <a:lvl2pPr>
              <a:defRPr sz="1576"/>
            </a:lvl2pPr>
            <a:lvl3pPr>
              <a:defRPr sz="1576"/>
            </a:lvl3pPr>
            <a:lvl4pPr>
              <a:defRPr sz="1576"/>
            </a:lvl4pPr>
            <a:lvl5pPr>
              <a:defRPr sz="1576"/>
            </a:lvl5pPr>
            <a:lvl6pPr>
              <a:defRPr sz="1576"/>
            </a:lvl6pPr>
            <a:lvl7pPr>
              <a:defRPr sz="1576"/>
            </a:lvl7pPr>
            <a:lvl8pPr>
              <a:defRPr sz="1576"/>
            </a:lvl8pPr>
            <a:lvl9pPr>
              <a:defRPr sz="157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4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A23897-2D66-4FA6-BCE6-843F4BF1BB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nmc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628800"/>
            <a:ext cx="761747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628800"/>
            <a:ext cx="38758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ы</a:t>
            </a:r>
            <a:r>
              <a:rPr lang="ru-RU" sz="54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слим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оздаём</a:t>
            </a:r>
            <a:endParaRPr lang="ru-RU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</a:t>
            </a:r>
            <a:r>
              <a:rPr lang="ru-RU" sz="54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следуем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родвигаем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0688"/>
            <a:ext cx="969348" cy="1627773"/>
          </a:xfrm>
          <a:prstGeom prst="rect">
            <a:avLst/>
          </a:prstGeom>
        </p:spPr>
      </p:pic>
      <p:sp>
        <p:nvSpPr>
          <p:cNvPr id="6" name="2020">
            <a:extLst>
              <a:ext uri="{FF2B5EF4-FFF2-40B4-BE49-F238E27FC236}">
                <a16:creationId xmlns:a16="http://schemas.microsoft.com/office/drawing/2014/main" id="{1D4CB2DF-0F04-456D-BF80-11AF8A26ECCB}"/>
              </a:ext>
            </a:extLst>
          </p:cNvPr>
          <p:cNvSpPr txBox="1"/>
          <p:nvPr/>
        </p:nvSpPr>
        <p:spPr>
          <a:xfrm>
            <a:off x="302344" y="5147684"/>
            <a:ext cx="8191332" cy="166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78" tIns="25378" rIns="25378" bIns="25378" anchor="ctr">
            <a:spAutoFit/>
          </a:bodyPr>
          <a:lstStyle>
            <a:lvl1pPr algn="ctr">
              <a:defRPr sz="3000" spc="59"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7770" hangingPunct="0"/>
            <a:r>
              <a:rPr lang="ru-RU" sz="1900" kern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Начальник отдела развития образования, </a:t>
            </a:r>
            <a:br>
              <a:rPr lang="ru-RU" sz="1900" kern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kern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кандидат с.-х. наук, преподаватель института среднего профессионального образования, заведующий сектора генетических исследований Апи-лаборатории, член координационного совета АРГО,  эксперт Краснодарского отделения РГО</a:t>
            </a:r>
          </a:p>
          <a:p>
            <a:pPr defTabSz="1217770" hangingPunct="0"/>
            <a:r>
              <a:rPr lang="ru-RU" sz="1900" kern="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Морев Игорь Александрович</a:t>
            </a:r>
            <a:endParaRPr lang="ru-RU" sz="20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7770" hangingPunct="0"/>
            <a:endParaRPr sz="1900" kern="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D31351-4107-4AE2-91F3-7F5191229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4" y="919971"/>
            <a:ext cx="1389336" cy="13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Исследуем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218" y="1412776"/>
            <a:ext cx="8082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ИССЛЕДОВАНИЕ — понятие, обозначающее обычно специализированный вид научного познания в рамках естественной науки. Но сегодня мы говорим об исследовании в гуманитарных и социальных науках, о философских и методологических исследованиях, о прикладных и междисциплинарных Исследованиях. Ретроспективно об исследованиях можно говорить, начиная с античной науки («Начала» Евклида, работы Архимеда и Птолемея). Тем не менее во второй половине 20 в. в связи с необходимостью управления научными работами и их оценки (большинство современных научных работ должны быть проведены в заданные сроки, качественно и при ограниченных ресурсах) стало формироваться новое понятие научного исследования. В этом смысле научное исследование есть специализированный вид научной деятельности, которая организована так, что становятся возможным и оценка и управление связанной с этой деятельностью научной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78420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808401"/>
            <a:ext cx="7067128" cy="896521"/>
          </a:xfrm>
        </p:spPr>
        <p:txBody>
          <a:bodyPr>
            <a:normAutofit/>
          </a:bodyPr>
          <a:lstStyle/>
          <a:p>
            <a:pPr algn="ctr"/>
            <a:r>
              <a:rPr lang="ru-RU" sz="3448" b="1" dirty="0">
                <a:solidFill>
                  <a:schemeClr val="tx2">
                    <a:lumMod val="75000"/>
                  </a:schemeClr>
                </a:solidFill>
              </a:rPr>
              <a:t>Целевые критерии</a:t>
            </a:r>
            <a:endParaRPr lang="ru-RU" sz="3448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1" y="1773886"/>
          <a:ext cx="8229600" cy="217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67544" y="3950355"/>
          <a:ext cx="8208912" cy="229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2232"/>
            <a:ext cx="926909" cy="8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5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781" y="401971"/>
            <a:ext cx="7567573" cy="806744"/>
          </a:xfrm>
        </p:spPr>
        <p:txBody>
          <a:bodyPr/>
          <a:lstStyle/>
          <a:p>
            <a:pPr algn="ctr"/>
            <a:r>
              <a:rPr lang="ru-RU" sz="3854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МИП в 2023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2062905"/>
              </p:ext>
            </p:extLst>
          </p:nvPr>
        </p:nvGraphicFramePr>
        <p:xfrm>
          <a:off x="409835" y="1537107"/>
          <a:ext cx="8496941" cy="269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063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Новые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1 год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2 год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3 год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Сетевые</a:t>
                      </a:r>
                    </a:p>
                  </a:txBody>
                  <a:tcPr marT="44146" marB="441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88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ДОО (37)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4146" marB="441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5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ОО  (33)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4146" marB="441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5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ОДО (10)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4146" marB="441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 marT="44146" marB="44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 marT="44146" marB="4414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0985926"/>
              </p:ext>
            </p:extLst>
          </p:nvPr>
        </p:nvGraphicFramePr>
        <p:xfrm>
          <a:off x="4572001" y="4577531"/>
          <a:ext cx="4319484" cy="208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6780" y="4311884"/>
            <a:ext cx="5108112" cy="576169"/>
          </a:xfrm>
          <a:prstGeom prst="rect">
            <a:avLst/>
          </a:prstGeom>
        </p:spPr>
        <p:txBody>
          <a:bodyPr wrap="square" lIns="90091" tIns="45046" rIns="90091" bIns="45046">
            <a:spAutoFit/>
          </a:bodyPr>
          <a:lstStyle/>
          <a:p>
            <a:r>
              <a:rPr lang="ru-RU" sz="3153" b="1" i="1" dirty="0">
                <a:solidFill>
                  <a:prstClr val="black"/>
                </a:solidFill>
              </a:rPr>
              <a:t>Всего: </a:t>
            </a:r>
            <a:r>
              <a:rPr lang="ru-RU" sz="3153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площадок </a:t>
            </a:r>
          </a:p>
        </p:txBody>
      </p:sp>
      <p:pic>
        <p:nvPicPr>
          <p:cNvPr id="8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2" y="275514"/>
            <a:ext cx="1198199" cy="1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157582" y="4942515"/>
          <a:ext cx="3887722" cy="162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090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834" y="790969"/>
            <a:ext cx="7344816" cy="473201"/>
          </a:xfrm>
        </p:spPr>
        <p:txBody>
          <a:bodyPr>
            <a:noAutofit/>
          </a:bodyPr>
          <a:lstStyle/>
          <a:p>
            <a:pPr algn="ctr">
              <a:lnSpc>
                <a:spcPts val="3503"/>
              </a:lnSpc>
            </a:pPr>
            <a:r>
              <a:rPr lang="ru-RU" sz="3503" b="1" i="1" dirty="0">
                <a:solidFill>
                  <a:srgbClr val="C00000"/>
                </a:solidFill>
              </a:rPr>
              <a:t>ПРОДВИГАЕМ </a:t>
            </a:r>
            <a:br>
              <a:rPr lang="ru-RU" sz="3503" b="1" i="1" dirty="0">
                <a:solidFill>
                  <a:srgbClr val="C00000"/>
                </a:solidFill>
              </a:rPr>
            </a:br>
            <a:r>
              <a:rPr lang="ru-RU" sz="3503" b="1" i="1" dirty="0">
                <a:solidFill>
                  <a:srgbClr val="C00000"/>
                </a:solidFill>
              </a:rPr>
              <a:t>Лучшие продукты МИП </a:t>
            </a:r>
            <a:br>
              <a:rPr lang="ru-RU" sz="3503" b="1" i="1" dirty="0">
                <a:solidFill>
                  <a:srgbClr val="C00000"/>
                </a:solidFill>
              </a:rPr>
            </a:br>
            <a:r>
              <a:rPr lang="ru-RU" sz="3503" b="1" i="1" dirty="0">
                <a:solidFill>
                  <a:srgbClr val="C00000"/>
                </a:solidFill>
              </a:rPr>
              <a:t>в 2023 году</a:t>
            </a:r>
          </a:p>
        </p:txBody>
      </p:sp>
      <p:pic>
        <p:nvPicPr>
          <p:cNvPr id="5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0" y="275843"/>
            <a:ext cx="1506810" cy="15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9816019-6259-44A0-88D2-64753C45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3564"/>
            <a:ext cx="8459450" cy="4876800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ru-RU" sz="5600" b="0" i="0" dirty="0">
                <a:solidFill>
                  <a:srgbClr val="333333"/>
                </a:solidFill>
                <a:effectLst/>
                <a:latin typeface="Droid Sans"/>
              </a:rPr>
              <a:t>По итогам экспертизы поступивших на конкурс продуктов и отчётов и на основании решения координационного совета конкурса признаны победителями XXII муниципального конкурса инновационных проектов, продуктов и отчётов образовательных организаций муниципального образования город Краснодар в 2023 году образовательные организации имеющие статус МИП и представившие в ходе публичной защиты лучшие инновационные продукты:</a:t>
            </a: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МАДОУ МО </a:t>
            </a:r>
            <a:r>
              <a:rPr lang="ru-RU" sz="6400" b="1" i="0" dirty="0" err="1">
                <a:solidFill>
                  <a:srgbClr val="333333"/>
                </a:solidFill>
                <a:effectLst/>
                <a:latin typeface="Droid Sans"/>
              </a:rPr>
              <a:t>г.Краснодар</a:t>
            </a:r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 «Детский сад № 100»,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МАДОУ МО </a:t>
            </a:r>
            <a:r>
              <a:rPr lang="ru-RU" sz="6400" b="1" i="0" dirty="0" err="1">
                <a:solidFill>
                  <a:srgbClr val="333333"/>
                </a:solidFill>
                <a:effectLst/>
                <a:latin typeface="Droid Sans"/>
              </a:rPr>
              <a:t>г.Краснодар</a:t>
            </a:r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 «Детский сад № 178»,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МАДОУ МО </a:t>
            </a:r>
            <a:r>
              <a:rPr lang="ru-RU" sz="6400" b="1" i="0" dirty="0" err="1">
                <a:solidFill>
                  <a:srgbClr val="333333"/>
                </a:solidFill>
                <a:effectLst/>
                <a:latin typeface="Droid Sans"/>
              </a:rPr>
              <a:t>г.Краснодар</a:t>
            </a:r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 «Детский сад № 198»,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МАОУ СОШ № 50,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МАОУ СОШ № 65,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МКУ ЦР «Детство».</a:t>
            </a:r>
            <a:r>
              <a:rPr lang="ru-RU" sz="6400" b="0" i="0" dirty="0">
                <a:solidFill>
                  <a:srgbClr val="333333"/>
                </a:solidFill>
                <a:effectLst/>
                <a:latin typeface="Droid Sans"/>
              </a:rPr>
              <a:t> </a:t>
            </a:r>
          </a:p>
          <a:p>
            <a:pPr algn="l" fontAlgn="base"/>
            <a:r>
              <a:rPr lang="ru-RU" sz="5600" b="0" i="0" dirty="0">
                <a:solidFill>
                  <a:srgbClr val="333333"/>
                </a:solidFill>
                <a:effectLst/>
                <a:latin typeface="Droid Sans"/>
              </a:rPr>
              <a:t>По итогам экспертизы поступивших на конкурс отчётов и на основании решения координационного совета конкурса признаны победителями XXII муниципального конкурса инновационных проектов, продуктов и отчётов образовательных организаций муниципального образования город Краснодар в 2023 году образовательные организации имеющие статус МСИП и представившие в ходе публичной защиты отчёты:</a:t>
            </a: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МБДОУ МО </a:t>
            </a:r>
            <a:r>
              <a:rPr lang="ru-RU" sz="6400" b="1" i="0" dirty="0" err="1">
                <a:solidFill>
                  <a:srgbClr val="333333"/>
                </a:solidFill>
                <a:effectLst/>
                <a:latin typeface="Droid Sans"/>
              </a:rPr>
              <a:t>г.Краснодар</a:t>
            </a:r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 «Детский сад № 103»,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МАДОУ МО </a:t>
            </a:r>
            <a:r>
              <a:rPr lang="ru-RU" sz="6400" b="1" i="0" dirty="0" err="1">
                <a:solidFill>
                  <a:srgbClr val="333333"/>
                </a:solidFill>
                <a:effectLst/>
                <a:latin typeface="Droid Sans"/>
              </a:rPr>
              <a:t>г.Краснодар</a:t>
            </a:r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 «Детский сад № 181»,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МАДОУ МО </a:t>
            </a:r>
            <a:r>
              <a:rPr lang="ru-RU" sz="6400" b="1" i="0" dirty="0" err="1">
                <a:solidFill>
                  <a:srgbClr val="333333"/>
                </a:solidFill>
                <a:effectLst/>
                <a:latin typeface="Droid Sans"/>
              </a:rPr>
              <a:t>г.Краснодар</a:t>
            </a:r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 «Детский сад № 223»,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МАОУ гимназия № 18,</a:t>
            </a:r>
            <a:endParaRPr lang="ru-RU" sz="64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 fontAlgn="base"/>
            <a:r>
              <a:rPr lang="ru-RU" sz="6400" b="1" i="0" dirty="0">
                <a:solidFill>
                  <a:srgbClr val="333333"/>
                </a:solidFill>
                <a:effectLst/>
                <a:latin typeface="Droid Sans"/>
              </a:rPr>
              <a:t>МБОУ СОШ № 47.</a:t>
            </a:r>
            <a:endParaRPr lang="ru-RU" sz="2800" b="0" i="0" dirty="0">
              <a:solidFill>
                <a:srgbClr val="333333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272034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344816" cy="473201"/>
          </a:xfrm>
        </p:spPr>
        <p:txBody>
          <a:bodyPr>
            <a:noAutofit/>
          </a:bodyPr>
          <a:lstStyle/>
          <a:p>
            <a:pPr algn="ctr">
              <a:lnSpc>
                <a:spcPts val="3503"/>
              </a:lnSpc>
            </a:pPr>
            <a:r>
              <a:rPr lang="ru-RU" sz="3503" b="1" i="1" dirty="0">
                <a:solidFill>
                  <a:srgbClr val="C00000"/>
                </a:solidFill>
              </a:rPr>
              <a:t>Продукты МСИП </a:t>
            </a:r>
          </a:p>
        </p:txBody>
      </p:sp>
      <p:pic>
        <p:nvPicPr>
          <p:cNvPr id="5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0" y="157560"/>
            <a:ext cx="1050592" cy="10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F275B3-62C4-4C54-A5DE-447CAF7D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67176"/>
              </p:ext>
            </p:extLst>
          </p:nvPr>
        </p:nvGraphicFramePr>
        <p:xfrm>
          <a:off x="323528" y="1268760"/>
          <a:ext cx="8601216" cy="5034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424">
                  <a:extLst>
                    <a:ext uri="{9D8B030D-6E8A-4147-A177-3AD203B41FA5}">
                      <a16:colId xmlns:a16="http://schemas.microsoft.com/office/drawing/2014/main" val="902747263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600043389"/>
                    </a:ext>
                  </a:extLst>
                </a:gridCol>
              </a:tblGrid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МАОУ гимназия № 23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Компетентностная модель обучения как средство развития коммуникативной мобильности учащихся в условиях реализации ФГОС среднего общего образования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extLst>
                  <a:ext uri="{0D108BD9-81ED-4DB2-BD59-A6C34878D82A}">
                    <a16:rowId xmlns:a16="http://schemas.microsoft.com/office/drawing/2014/main" val="4147218554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МАОУ СОШ № 50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Реализация «Историко-культурного стандарта» в контексте преподавания истории в МАОУ СОШ № 50 МО </a:t>
                      </a:r>
                      <a:r>
                        <a:rPr lang="ru-RU" sz="1000" b="1" dirty="0" err="1">
                          <a:effectLst/>
                        </a:rPr>
                        <a:t>г.Краснодар</a:t>
                      </a:r>
                      <a:r>
                        <a:rPr lang="ru-RU" sz="1000" b="1" dirty="0">
                          <a:effectLst/>
                        </a:rPr>
                        <a:t> имени Нины Фурсовой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extLst>
                  <a:ext uri="{0D108BD9-81ED-4DB2-BD59-A6C34878D82A}">
                    <a16:rowId xmlns:a16="http://schemas.microsoft.com/office/drawing/2014/main" val="2659418634"/>
                  </a:ext>
                </a:extLst>
              </a:tr>
              <a:tr h="437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МАОУ СОШ № 58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Организационно-педагогические условия становления образовательного сообщества «семья - школа» как коллективного субъекта проектирования индивидуальной образовательной траектории ребенка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extLst>
                  <a:ext uri="{0D108BD9-81ED-4DB2-BD59-A6C34878D82A}">
                    <a16:rowId xmlns:a16="http://schemas.microsoft.com/office/drawing/2014/main" val="2431472848"/>
                  </a:ext>
                </a:extLst>
              </a:tr>
              <a:tr h="26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МАОУ СОШ № 65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Внедрение в общеобразовательное учреждение частичной         и полной инклюзии для детей с умственной отсталостью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extLst>
                  <a:ext uri="{0D108BD9-81ED-4DB2-BD59-A6C34878D82A}">
                    <a16:rowId xmlns:a16="http://schemas.microsoft.com/office/drawing/2014/main" val="2831775069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МАОУ СОШ № 66 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Электронный образовательный ресурс как инструмент выявления, поддержки и развития детей с повышенной мотивацией к обучению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extLst>
                  <a:ext uri="{0D108BD9-81ED-4DB2-BD59-A6C34878D82A}">
                    <a16:rowId xmlns:a16="http://schemas.microsoft.com/office/drawing/2014/main" val="2831308319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МАОУ гимназия № 92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Формирование модели цифрового образовательного пространства как системы эффективного управления образовательной организацией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extLst>
                  <a:ext uri="{0D108BD9-81ED-4DB2-BD59-A6C34878D82A}">
                    <a16:rowId xmlns:a16="http://schemas.microsoft.com/office/drawing/2014/main" val="3978912905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МКУ РЦ «Детство»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Модель методического сопровождения педагогов-психологов общеобразовательных организаций, занимающихся коррекцией  интернет-</a:t>
                      </a:r>
                      <a:r>
                        <a:rPr lang="ru-RU" sz="1000" b="1" dirty="0" err="1">
                          <a:effectLst/>
                        </a:rPr>
                        <a:t>аддикции</a:t>
                      </a:r>
                      <a:r>
                        <a:rPr lang="ru-RU" sz="1000" b="1" dirty="0">
                          <a:effectLst/>
                        </a:rPr>
                        <a:t> подростков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3395286658"/>
                  </a:ext>
                </a:extLst>
              </a:tr>
              <a:tr h="26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МУ 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«Малая академия»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Развитие психологической культуры как инструмента повышения профессионализма педагогических работников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4239116089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МБОУ ДО ГСШ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Взаимодействие образовательных и спортивных организаций города Краснодара на основе развития Чир спорта МБОУ ДО ГСШ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1912971080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МАДОУ ДС № 11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Вариативный подход к формированию профессиональной компетентности начинающего педагога в дошкольном образовательном учреждении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1075808496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МАДОУ  Ц-ДС № 100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Создание социокультурной среды в ДОО для возрождения традиций детского и семейного чтения в условиях сетевого взаимодействия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2985578019"/>
                  </a:ext>
                </a:extLst>
              </a:tr>
              <a:tr h="26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МАДОУ ДС № 178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Внутриорганизационная система профессиональной поддержки педагогов ДОО 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2444616197"/>
                  </a:ext>
                </a:extLst>
              </a:tr>
              <a:tr h="26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МАДОУ ДС № 196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Использование метода сенсорной интеграции как средства сенсорного развития детей дошкольного возраста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2590489235"/>
                  </a:ext>
                </a:extLst>
              </a:tr>
              <a:tr h="26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МАДОУ ДС № 198 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Развитие интеллектуальных способностей дошкольников с ОВЗ средствами </a:t>
                      </a:r>
                      <a:r>
                        <a:rPr lang="en-US" sz="1000" b="1" dirty="0">
                          <a:effectLst/>
                        </a:rPr>
                        <a:t>STEM</a:t>
                      </a:r>
                      <a:r>
                        <a:rPr lang="ru-RU" sz="1000" b="1" dirty="0">
                          <a:effectLst/>
                        </a:rPr>
                        <a:t>–технологии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3298608259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МАДОУ Ц-ДС № 231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Система наставничества по профессиям и компетенциям на уровне мировых стандартов и практик "</a:t>
                      </a:r>
                      <a:r>
                        <a:rPr lang="ru-RU" sz="1000" b="1" dirty="0" err="1">
                          <a:effectLst/>
                        </a:rPr>
                        <a:t>WorldSkills</a:t>
                      </a:r>
                      <a:r>
                        <a:rPr lang="ru-RU" sz="1000" b="1" dirty="0">
                          <a:effectLst/>
                        </a:rPr>
                        <a:t>" как средство повышения педагогического мастерства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5" marR="2675" marT="0" marB="0"/>
                </a:tc>
                <a:extLst>
                  <a:ext uri="{0D108BD9-81ED-4DB2-BD59-A6C34878D82A}">
                    <a16:rowId xmlns:a16="http://schemas.microsoft.com/office/drawing/2014/main" val="239436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19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«Инновационная инфраструктура» на сайте </a:t>
            </a:r>
            <a:r>
              <a:rPr lang="en-US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www.knmc.ru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6609" y="5654726"/>
            <a:ext cx="588622" cy="503272"/>
          </a:xfrm>
          <a:prstGeom prst="rect">
            <a:avLst/>
          </a:prstGeom>
        </p:spPr>
        <p:txBody>
          <a:bodyPr/>
          <a:lstStyle/>
          <a:p>
            <a:fld id="{6DD058EF-FCCD-4EFC-BE53-401AD2CD7A54}" type="slidenum">
              <a:rPr lang="ru-RU" smtClean="0"/>
              <a:t>15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C2EB29-4966-4C5F-9CEC-C38598474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00" t="8293" r="9837" b="29000"/>
          <a:stretch/>
        </p:blipFill>
        <p:spPr>
          <a:xfrm>
            <a:off x="4283968" y="1700808"/>
            <a:ext cx="3831466" cy="47743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708" y="1976718"/>
            <a:ext cx="3615560" cy="359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2" b="1" i="1" dirty="0">
                <a:solidFill>
                  <a:srgbClr val="C00000"/>
                </a:solidFill>
              </a:rPr>
              <a:t>«Педагогические инновации разновидность искусства, суть которой в меняющемся поведении учителя, «сдвиге в мышлении», приобретении новых навыков, которым можно учится дистанционно. </a:t>
            </a:r>
            <a:endParaRPr lang="en-US" sz="1752" b="1" i="1" dirty="0">
              <a:solidFill>
                <a:srgbClr val="C00000"/>
              </a:solidFill>
            </a:endParaRPr>
          </a:p>
          <a:p>
            <a:r>
              <a:rPr lang="ru-RU" sz="1752" b="1" i="1" dirty="0">
                <a:solidFill>
                  <a:srgbClr val="C00000"/>
                </a:solidFill>
              </a:rPr>
              <a:t>К нам приходит цифровая педагогика … мы находимся на пороге сдвига в другую модель общения.»</a:t>
            </a:r>
            <a:endParaRPr lang="en-US" sz="1752" b="1" i="1" dirty="0">
              <a:solidFill>
                <a:srgbClr val="C00000"/>
              </a:solidFill>
            </a:endParaRPr>
          </a:p>
          <a:p>
            <a:pPr algn="r"/>
            <a:r>
              <a:rPr lang="ru-RU" sz="1752" b="1" dirty="0" err="1">
                <a:solidFill>
                  <a:srgbClr val="C00000"/>
                </a:solidFill>
              </a:rPr>
              <a:t>Елинская</a:t>
            </a:r>
            <a:r>
              <a:rPr lang="ru-RU" sz="1752" b="1" dirty="0">
                <a:solidFill>
                  <a:srgbClr val="C00000"/>
                </a:solidFill>
              </a:rPr>
              <a:t> Я.А., Горин С.Г.</a:t>
            </a:r>
          </a:p>
        </p:txBody>
      </p:sp>
    </p:spTree>
    <p:extLst>
      <p:ext uri="{BB962C8B-B14F-4D97-AF65-F5344CB8AC3E}">
        <p14:creationId xmlns:p14="http://schemas.microsoft.com/office/powerpoint/2010/main" val="2160379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11161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Благодарим за внимание!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7584"/>
            <a:ext cx="1913236" cy="182493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67544" y="3329292"/>
            <a:ext cx="2736647" cy="896307"/>
            <a:chOff x="611560" y="2564904"/>
            <a:chExt cx="2736647" cy="89630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611560" y="2564904"/>
              <a:ext cx="273664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/>
                <a:t>http://knmc.centerstart.ru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0015" y="3091879"/>
              <a:ext cx="169790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/>
                <a:t>https://knmc.ru</a:t>
              </a:r>
              <a:endParaRPr lang="ru-RU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086200" y="2269684"/>
            <a:ext cx="4572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2E2E2E"/>
                </a:solidFill>
              </a:rPr>
              <a:t>350059, Российская Федерация,</a:t>
            </a:r>
            <a:br>
              <a:rPr lang="ru-RU" dirty="0">
                <a:solidFill>
                  <a:srgbClr val="2E2E2E"/>
                </a:solidFill>
              </a:rPr>
            </a:br>
            <a:r>
              <a:rPr lang="ru-RU" dirty="0">
                <a:solidFill>
                  <a:srgbClr val="2E2E2E"/>
                </a:solidFill>
              </a:rPr>
              <a:t>г. Краснодар,  ул. Дунайская, д. 62</a:t>
            </a:r>
          </a:p>
          <a:p>
            <a:pPr fontAlgn="base"/>
            <a:r>
              <a:rPr lang="ru-RU" dirty="0">
                <a:solidFill>
                  <a:srgbClr val="2E2E2E"/>
                </a:solidFill>
              </a:rPr>
              <a:t> </a:t>
            </a:r>
          </a:p>
          <a:p>
            <a:pPr fontAlgn="base"/>
            <a:r>
              <a:rPr lang="ru-RU" b="1" dirty="0">
                <a:solidFill>
                  <a:srgbClr val="2E2E2E"/>
                </a:solidFill>
              </a:rPr>
              <a:t>Морев Игорь Александрович</a:t>
            </a:r>
          </a:p>
          <a:p>
            <a:pPr fontAlgn="base"/>
            <a:r>
              <a:rPr lang="ru-RU" b="1" dirty="0">
                <a:solidFill>
                  <a:srgbClr val="2E2E2E"/>
                </a:solidFill>
              </a:rPr>
              <a:t>Тел. +7 (918) 471-33-39</a:t>
            </a:r>
            <a:endParaRPr lang="ru-RU" dirty="0">
              <a:solidFill>
                <a:srgbClr val="2E2E2E"/>
              </a:solidFill>
            </a:endParaRPr>
          </a:p>
          <a:p>
            <a:pPr fontAlgn="base"/>
            <a:r>
              <a:rPr lang="ru-RU" dirty="0">
                <a:solidFill>
                  <a:srgbClr val="2E2E2E"/>
                </a:solidFill>
              </a:rPr>
              <a:t> </a:t>
            </a:r>
          </a:p>
          <a:p>
            <a:pPr fontAlgn="base"/>
            <a:r>
              <a:rPr lang="ru-RU" b="1" dirty="0">
                <a:solidFill>
                  <a:srgbClr val="2E2E2E"/>
                </a:solidFill>
              </a:rPr>
              <a:t>e-</a:t>
            </a:r>
            <a:r>
              <a:rPr lang="ru-RU" b="1" dirty="0" err="1">
                <a:solidFill>
                  <a:srgbClr val="2E2E2E"/>
                </a:solidFill>
              </a:rPr>
              <a:t>mail</a:t>
            </a:r>
            <a:r>
              <a:rPr lang="ru-RU" b="1" dirty="0">
                <a:solidFill>
                  <a:srgbClr val="2E2E2E"/>
                </a:solidFill>
              </a:rPr>
              <a:t>: info@knmc.kubannet.ru</a:t>
            </a:r>
            <a:endParaRPr lang="ru-RU" dirty="0">
              <a:solidFill>
                <a:srgbClr val="2E2E2E"/>
              </a:solidFill>
            </a:endParaRPr>
          </a:p>
        </p:txBody>
      </p:sp>
      <p:pic>
        <p:nvPicPr>
          <p:cNvPr id="1026" name="Picture 2" descr="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84000"/>
            <a:ext cx="2160240" cy="21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5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Мыслим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333333"/>
                </a:solidFill>
                <a:latin typeface="YS Text"/>
              </a:rPr>
              <a:t>Иннова́ция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— введённый в употребление новый или значительно улучшенный продукт (товар, услуга) или процесс, новый метод продаж или новый организационный метод в деловой практике, организации рабочих мест или во внешних связях. Инновацией является не всякое новшество или нововведение, а лишь такое, которое серьёзно повышает эффективность действующей системы. Вопреки распространённому мнению, инновации отличаются от изобретений.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52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">
            <a:extLst>
              <a:ext uri="{FF2B5EF4-FFF2-40B4-BE49-F238E27FC236}">
                <a16:creationId xmlns:a16="http://schemas.microsoft.com/office/drawing/2014/main" id="{715FB048-E238-434D-9D84-F66A9B36D367}"/>
              </a:ext>
            </a:extLst>
          </p:cNvPr>
          <p:cNvGrpSpPr/>
          <p:nvPr/>
        </p:nvGrpSpPr>
        <p:grpSpPr>
          <a:xfrm rot="2260913">
            <a:off x="1472196" y="408041"/>
            <a:ext cx="2678389" cy="5910619"/>
            <a:chOff x="794796" y="1552872"/>
            <a:chExt cx="4243140" cy="4286977"/>
          </a:xfr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rgbClr val="FF0000">
                  <a:alpha val="26000"/>
                </a:srgbClr>
              </a:gs>
            </a:gsLst>
            <a:lin ang="5400000" scaled="0"/>
          </a:gradFill>
        </p:grpSpPr>
        <p:sp>
          <p:nvSpPr>
            <p:cNvPr id="37" name="Curved Up Arrow 1">
              <a:extLst>
                <a:ext uri="{FF2B5EF4-FFF2-40B4-BE49-F238E27FC236}">
                  <a16:creationId xmlns:a16="http://schemas.microsoft.com/office/drawing/2014/main" id="{D5053CAE-AC97-490F-B4A0-31C363BC833A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38" name="Curved Up Arrow 1">
              <a:extLst>
                <a:ext uri="{FF2B5EF4-FFF2-40B4-BE49-F238E27FC236}">
                  <a16:creationId xmlns:a16="http://schemas.microsoft.com/office/drawing/2014/main" id="{FB244DBA-2DCD-437F-8696-462FEDB1332E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39" name="Curved Up Arrow 1">
              <a:extLst>
                <a:ext uri="{FF2B5EF4-FFF2-40B4-BE49-F238E27FC236}">
                  <a16:creationId xmlns:a16="http://schemas.microsoft.com/office/drawing/2014/main" id="{DF2B3BD0-E465-4D3E-8D1D-268EB4B3F769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40" name="Curved Up Arrow 1">
              <a:extLst>
                <a:ext uri="{FF2B5EF4-FFF2-40B4-BE49-F238E27FC236}">
                  <a16:creationId xmlns:a16="http://schemas.microsoft.com/office/drawing/2014/main" id="{ED56DC70-04B6-4261-8B7A-50723B58157E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sp>
        <p:nvSpPr>
          <p:cNvPr id="123" name="AutoShape 12"/>
          <p:cNvSpPr/>
          <p:nvPr/>
        </p:nvSpPr>
        <p:spPr>
          <a:xfrm>
            <a:off x="6" y="5649914"/>
            <a:ext cx="4854313" cy="687681"/>
          </a:xfrm>
          <a:prstGeom prst="rect">
            <a:avLst/>
          </a:prstGeom>
          <a:solidFill>
            <a:srgbClr val="00B0F0"/>
          </a:solidFill>
        </p:spPr>
      </p:sp>
      <p:sp>
        <p:nvSpPr>
          <p:cNvPr id="124" name="AutoShape 60"/>
          <p:cNvSpPr/>
          <p:nvPr/>
        </p:nvSpPr>
        <p:spPr>
          <a:xfrm>
            <a:off x="1429245" y="5649914"/>
            <a:ext cx="4854313" cy="687681"/>
          </a:xfrm>
          <a:prstGeom prst="rect">
            <a:avLst/>
          </a:prstGeom>
          <a:solidFill>
            <a:srgbClr val="0090F2"/>
          </a:solidFill>
        </p:spPr>
      </p:sp>
      <p:sp>
        <p:nvSpPr>
          <p:cNvPr id="125" name="AutoShape 61"/>
          <p:cNvSpPr/>
          <p:nvPr/>
        </p:nvSpPr>
        <p:spPr>
          <a:xfrm>
            <a:off x="2861435" y="5649914"/>
            <a:ext cx="4854313" cy="687681"/>
          </a:xfrm>
          <a:prstGeom prst="rect">
            <a:avLst/>
          </a:prstGeom>
          <a:solidFill>
            <a:srgbClr val="0072BC"/>
          </a:solidFill>
        </p:spPr>
      </p:sp>
      <p:sp>
        <p:nvSpPr>
          <p:cNvPr id="126" name="AutoShape 62"/>
          <p:cNvSpPr/>
          <p:nvPr/>
        </p:nvSpPr>
        <p:spPr>
          <a:xfrm>
            <a:off x="4289693" y="5649914"/>
            <a:ext cx="4854313" cy="687681"/>
          </a:xfrm>
          <a:prstGeom prst="rect">
            <a:avLst/>
          </a:prstGeom>
          <a:solidFill>
            <a:srgbClr val="002060"/>
          </a:solidFill>
        </p:spPr>
      </p:sp>
      <p:sp>
        <p:nvSpPr>
          <p:cNvPr id="127" name="AutoShape 12"/>
          <p:cNvSpPr/>
          <p:nvPr/>
        </p:nvSpPr>
        <p:spPr>
          <a:xfrm flipH="1">
            <a:off x="4286921" y="774479"/>
            <a:ext cx="4854313" cy="687681"/>
          </a:xfrm>
          <a:prstGeom prst="rect">
            <a:avLst/>
          </a:prstGeom>
          <a:solidFill>
            <a:srgbClr val="00B0F0"/>
          </a:solidFill>
        </p:spPr>
      </p:sp>
      <p:sp>
        <p:nvSpPr>
          <p:cNvPr id="128" name="AutoShape 60"/>
          <p:cNvSpPr/>
          <p:nvPr/>
        </p:nvSpPr>
        <p:spPr>
          <a:xfrm flipH="1">
            <a:off x="2857681" y="774479"/>
            <a:ext cx="5057965" cy="687681"/>
          </a:xfrm>
          <a:prstGeom prst="rect">
            <a:avLst/>
          </a:prstGeom>
          <a:solidFill>
            <a:srgbClr val="0090F2"/>
          </a:solidFill>
        </p:spPr>
      </p:sp>
      <p:sp>
        <p:nvSpPr>
          <p:cNvPr id="129" name="AutoShape 61"/>
          <p:cNvSpPr/>
          <p:nvPr/>
        </p:nvSpPr>
        <p:spPr>
          <a:xfrm flipH="1">
            <a:off x="1425492" y="774479"/>
            <a:ext cx="5154481" cy="687681"/>
          </a:xfrm>
          <a:prstGeom prst="rect">
            <a:avLst/>
          </a:prstGeom>
          <a:solidFill>
            <a:srgbClr val="0072BC"/>
          </a:solidFill>
        </p:spPr>
      </p:sp>
      <p:sp>
        <p:nvSpPr>
          <p:cNvPr id="130" name="AutoShape 62"/>
          <p:cNvSpPr/>
          <p:nvPr/>
        </p:nvSpPr>
        <p:spPr>
          <a:xfrm flipH="1">
            <a:off x="-2767" y="774479"/>
            <a:ext cx="5272924" cy="687681"/>
          </a:xfrm>
          <a:prstGeom prst="rect">
            <a:avLst/>
          </a:prstGeom>
          <a:solidFill>
            <a:srgbClr val="002060"/>
          </a:solidFill>
        </p:spPr>
      </p:sp>
      <p:sp>
        <p:nvSpPr>
          <p:cNvPr id="36" name="Прямоугольник 35"/>
          <p:cNvSpPr/>
          <p:nvPr/>
        </p:nvSpPr>
        <p:spPr>
          <a:xfrm>
            <a:off x="89818" y="779889"/>
            <a:ext cx="8725953" cy="623185"/>
          </a:xfrm>
          <a:prstGeom prst="rect">
            <a:avLst/>
          </a:prstGeom>
        </p:spPr>
        <p:txBody>
          <a:bodyPr wrap="none" lIns="68504" tIns="34259" rIns="68504" bIns="34259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Прирост новых инновационных площадок</a:t>
            </a:r>
            <a:endParaRPr lang="ru-RU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994722" y="1788043"/>
          <a:ext cx="3906095" cy="359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02920" y="5228365"/>
            <a:ext cx="30936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</a:rPr>
              <a:t>После введения в работу МСИП</a:t>
            </a:r>
            <a:endParaRPr lang="ru-RU" sz="135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693194" y="4957332"/>
            <a:ext cx="804096" cy="275935"/>
          </a:xfrm>
          <a:prstGeom prst="line">
            <a:avLst/>
          </a:prstGeom>
          <a:ln w="28575">
            <a:solidFill>
              <a:srgbClr val="1B328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793064424"/>
              </p:ext>
            </p:extLst>
          </p:nvPr>
        </p:nvGraphicFramePr>
        <p:xfrm>
          <a:off x="165704" y="1579624"/>
          <a:ext cx="4820634" cy="338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21216" y="5228365"/>
            <a:ext cx="20563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</a:rPr>
              <a:t>До появления МСИП</a:t>
            </a:r>
            <a:endParaRPr lang="ru-RU" sz="135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294705" y="4957333"/>
            <a:ext cx="490274" cy="275934"/>
          </a:xfrm>
          <a:prstGeom prst="line">
            <a:avLst/>
          </a:prstGeom>
          <a:ln w="28575">
            <a:solidFill>
              <a:srgbClr val="1B328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891649" y="4941730"/>
            <a:ext cx="403055" cy="291537"/>
          </a:xfrm>
          <a:prstGeom prst="line">
            <a:avLst/>
          </a:prstGeom>
          <a:ln w="28575">
            <a:solidFill>
              <a:srgbClr val="1B328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497290" y="4957332"/>
            <a:ext cx="866755" cy="279799"/>
          </a:xfrm>
          <a:prstGeom prst="line">
            <a:avLst/>
          </a:prstGeom>
          <a:ln w="28575">
            <a:solidFill>
              <a:srgbClr val="1B328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492741" y="4941730"/>
            <a:ext cx="1" cy="286635"/>
          </a:xfrm>
          <a:prstGeom prst="line">
            <a:avLst/>
          </a:prstGeom>
          <a:ln w="28575">
            <a:solidFill>
              <a:srgbClr val="1B328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8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6767909" cy="2691071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770" y="3573016"/>
            <a:ext cx="8229600" cy="30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Создаём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959768"/>
          </a:xfrm>
        </p:spPr>
        <p:txBody>
          <a:bodyPr/>
          <a:lstStyle/>
          <a:p>
            <a:r>
              <a:rPr lang="ru-RU" dirty="0"/>
              <a:t>Плакат к фильму «Через тернии к звёздам» (СССР, 1981)</a:t>
            </a:r>
          </a:p>
        </p:txBody>
      </p:sp>
      <p:pic>
        <p:nvPicPr>
          <p:cNvPr id="5" name="Picture 2" descr="Постер фил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8127"/>
            <a:ext cx="7389540" cy="39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7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7888" y="2276872"/>
            <a:ext cx="8208912" cy="3226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0690" y="661938"/>
            <a:ext cx="7376313" cy="737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</a:rPr>
              <a:t>Схема взаимодействия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100014" y="2523694"/>
            <a:ext cx="7375454" cy="2694532"/>
            <a:chOff x="457678" y="2229565"/>
            <a:chExt cx="8228642" cy="3618070"/>
          </a:xfrm>
        </p:grpSpPr>
        <p:sp>
          <p:nvSpPr>
            <p:cNvPr id="8" name="Полилиния 7"/>
            <p:cNvSpPr/>
            <p:nvPr/>
          </p:nvSpPr>
          <p:spPr>
            <a:xfrm>
              <a:off x="6157594" y="5480685"/>
              <a:ext cx="421454" cy="91440"/>
            </a:xfrm>
            <a:custGeom>
              <a:avLst/>
              <a:gdLst>
                <a:gd name="connsiteX0" fmla="*/ 0 w 421454"/>
                <a:gd name="connsiteY0" fmla="*/ 45720 h 91440"/>
                <a:gd name="connsiteX1" fmla="*/ 421454 w 42145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454" h="91440">
                  <a:moveTo>
                    <a:pt x="0" y="45720"/>
                  </a:moveTo>
                  <a:lnTo>
                    <a:pt x="421454" y="4572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891" tIns="35183" rIns="212891" bIns="351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628866" y="5124866"/>
              <a:ext cx="421454" cy="401538"/>
            </a:xfrm>
            <a:custGeom>
              <a:avLst/>
              <a:gdLst>
                <a:gd name="connsiteX0" fmla="*/ 0 w 421454"/>
                <a:gd name="connsiteY0" fmla="*/ 0 h 401538"/>
                <a:gd name="connsiteX1" fmla="*/ 210727 w 421454"/>
                <a:gd name="connsiteY1" fmla="*/ 0 h 401538"/>
                <a:gd name="connsiteX2" fmla="*/ 210727 w 421454"/>
                <a:gd name="connsiteY2" fmla="*/ 401538 h 401538"/>
                <a:gd name="connsiteX3" fmla="*/ 421454 w 421454"/>
                <a:gd name="connsiteY3" fmla="*/ 401538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0"/>
                  </a:moveTo>
                  <a:lnTo>
                    <a:pt x="210727" y="0"/>
                  </a:lnTo>
                  <a:lnTo>
                    <a:pt x="210727" y="401538"/>
                  </a:lnTo>
                  <a:lnTo>
                    <a:pt x="421454" y="40153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7" rIns="208874" bIns="18621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28866" y="4723328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100139" y="3920251"/>
              <a:ext cx="421454" cy="1204614"/>
            </a:xfrm>
            <a:custGeom>
              <a:avLst/>
              <a:gdLst>
                <a:gd name="connsiteX0" fmla="*/ 0 w 421454"/>
                <a:gd name="connsiteY0" fmla="*/ 0 h 1204614"/>
                <a:gd name="connsiteX1" fmla="*/ 210727 w 421454"/>
                <a:gd name="connsiteY1" fmla="*/ 0 h 1204614"/>
                <a:gd name="connsiteX2" fmla="*/ 210727 w 421454"/>
                <a:gd name="connsiteY2" fmla="*/ 1204614 h 1204614"/>
                <a:gd name="connsiteX3" fmla="*/ 421454 w 421454"/>
                <a:gd name="connsiteY3" fmla="*/ 1204614 h 120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1204614">
                  <a:moveTo>
                    <a:pt x="0" y="0"/>
                  </a:moveTo>
                  <a:lnTo>
                    <a:pt x="210727" y="0"/>
                  </a:lnTo>
                  <a:lnTo>
                    <a:pt x="210727" y="1204614"/>
                  </a:lnTo>
                  <a:lnTo>
                    <a:pt x="421454" y="120461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522" tIns="570402" rIns="191522" bIns="5704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628866" y="3518713"/>
              <a:ext cx="421454" cy="401538"/>
            </a:xfrm>
            <a:custGeom>
              <a:avLst/>
              <a:gdLst>
                <a:gd name="connsiteX0" fmla="*/ 0 w 421454"/>
                <a:gd name="connsiteY0" fmla="*/ 0 h 401538"/>
                <a:gd name="connsiteX1" fmla="*/ 210727 w 421454"/>
                <a:gd name="connsiteY1" fmla="*/ 0 h 401538"/>
                <a:gd name="connsiteX2" fmla="*/ 210727 w 421454"/>
                <a:gd name="connsiteY2" fmla="*/ 401538 h 401538"/>
                <a:gd name="connsiteX3" fmla="*/ 421454 w 421454"/>
                <a:gd name="connsiteY3" fmla="*/ 401538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0"/>
                  </a:moveTo>
                  <a:lnTo>
                    <a:pt x="210727" y="0"/>
                  </a:lnTo>
                  <a:lnTo>
                    <a:pt x="210727" y="401538"/>
                  </a:lnTo>
                  <a:lnTo>
                    <a:pt x="421454" y="40153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28866" y="3117175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00139" y="3518713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4" tIns="186216" rIns="208875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00139" y="2715636"/>
              <a:ext cx="421454" cy="401537"/>
            </a:xfrm>
            <a:custGeom>
              <a:avLst/>
              <a:gdLst>
                <a:gd name="connsiteX0" fmla="*/ 0 w 421454"/>
                <a:gd name="connsiteY0" fmla="*/ 1204614 h 1204614"/>
                <a:gd name="connsiteX1" fmla="*/ 210727 w 421454"/>
                <a:gd name="connsiteY1" fmla="*/ 1204614 h 1204614"/>
                <a:gd name="connsiteX2" fmla="*/ 210727 w 421454"/>
                <a:gd name="connsiteY2" fmla="*/ 0 h 1204614"/>
                <a:gd name="connsiteX3" fmla="*/ 421454 w 421454"/>
                <a:gd name="connsiteY3" fmla="*/ 0 h 120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1204614">
                  <a:moveTo>
                    <a:pt x="0" y="1204614"/>
                  </a:moveTo>
                  <a:lnTo>
                    <a:pt x="210727" y="1204614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522" tIns="570402" rIns="191522" bIns="5704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6" name="Полилиния 15"/>
            <p:cNvSpPr/>
            <p:nvPr/>
          </p:nvSpPr>
          <p:spPr>
            <a:xfrm rot="16200000">
              <a:off x="-911778" y="3599021"/>
              <a:ext cx="3381374" cy="642461"/>
            </a:xfrm>
            <a:custGeom>
              <a:avLst/>
              <a:gdLst>
                <a:gd name="connsiteX0" fmla="*/ 0 w 3381374"/>
                <a:gd name="connsiteY0" fmla="*/ 0 h 642461"/>
                <a:gd name="connsiteX1" fmla="*/ 3381374 w 3381374"/>
                <a:gd name="connsiteY1" fmla="*/ 0 h 642461"/>
                <a:gd name="connsiteX2" fmla="*/ 3381374 w 3381374"/>
                <a:gd name="connsiteY2" fmla="*/ 642461 h 642461"/>
                <a:gd name="connsiteX3" fmla="*/ 0 w 3381374"/>
                <a:gd name="connsiteY3" fmla="*/ 642461 h 642461"/>
                <a:gd name="connsiteX4" fmla="*/ 0 w 3381374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4" h="642461">
                  <a:moveTo>
                    <a:pt x="0" y="0"/>
                  </a:moveTo>
                  <a:lnTo>
                    <a:pt x="3381374" y="0"/>
                  </a:lnTo>
                  <a:lnTo>
                    <a:pt x="3381374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9" tIns="7619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Инновационная инфраструктура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521593" y="2394406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Экспертные группы ТМС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521593" y="3197482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Экспертные группы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КНМЦ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50321" y="279594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/>
                <a:t>Управленческо-педагогическая команда МСИП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50321" y="3599021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/>
                <a:t>Управленческо-педагогическая команда МСИП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521593" y="4803636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/>
                <a:t>Управленческо-педагогическая команда сетевой площадки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050321" y="4402097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/>
                <a:t>Инициативная группа партнёрской площадки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50321" y="520517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/>
                <a:t>Управленческо-педагогическая команда краевой площадки 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579048" y="520517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/>
                <a:t>Инициативная группа партнёрской площадки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10136" y="2107595"/>
            <a:ext cx="4248472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Виртуальная методическая сеть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6554552" y="3517826"/>
            <a:ext cx="1888779" cy="478468"/>
          </a:xfrm>
          <a:custGeom>
            <a:avLst/>
            <a:gdLst>
              <a:gd name="connsiteX0" fmla="*/ 0 w 2107272"/>
              <a:gd name="connsiteY0" fmla="*/ 0 h 642461"/>
              <a:gd name="connsiteX1" fmla="*/ 2107272 w 2107272"/>
              <a:gd name="connsiteY1" fmla="*/ 0 h 642461"/>
              <a:gd name="connsiteX2" fmla="*/ 2107272 w 2107272"/>
              <a:gd name="connsiteY2" fmla="*/ 642461 h 642461"/>
              <a:gd name="connsiteX3" fmla="*/ 0 w 2107272"/>
              <a:gd name="connsiteY3" fmla="*/ 642461 h 642461"/>
              <a:gd name="connsiteX4" fmla="*/ 0 w 2107272"/>
              <a:gd name="connsiteY4" fmla="*/ 0 h 64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272" h="642461">
                <a:moveTo>
                  <a:pt x="0" y="0"/>
                </a:moveTo>
                <a:lnTo>
                  <a:pt x="2107272" y="0"/>
                </a:lnTo>
                <a:lnTo>
                  <a:pt x="2107272" y="642461"/>
                </a:lnTo>
                <a:lnTo>
                  <a:pt x="0" y="642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/>
              <a:t>Инициативная группа партнёрской площадки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6208932" y="3723011"/>
            <a:ext cx="312195" cy="68099"/>
          </a:xfrm>
          <a:custGeom>
            <a:avLst/>
            <a:gdLst>
              <a:gd name="connsiteX0" fmla="*/ 0 w 421454"/>
              <a:gd name="connsiteY0" fmla="*/ 45720 h 91440"/>
              <a:gd name="connsiteX1" fmla="*/ 421454 w 42145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454" h="91440">
                <a:moveTo>
                  <a:pt x="0" y="45720"/>
                </a:moveTo>
                <a:lnTo>
                  <a:pt x="421454" y="4572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891" tIns="35183" rIns="212891" bIns="351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b="1" kern="1200"/>
          </a:p>
        </p:txBody>
      </p:sp>
    </p:spTree>
    <p:extLst>
      <p:ext uri="{BB962C8B-B14F-4D97-AF65-F5344CB8AC3E}">
        <p14:creationId xmlns:p14="http://schemas.microsoft.com/office/powerpoint/2010/main" val="407726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99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Сетевой ресурс «Инновационная инфраструктура» </a:t>
            </a:r>
            <a:r>
              <a:rPr lang="en-US" sz="3100" dirty="0">
                <a:hlinkClick r:id="rId2"/>
              </a:rPr>
              <a:t>www</a:t>
            </a:r>
            <a:r>
              <a:rPr lang="ru-RU" sz="3100" dirty="0">
                <a:hlinkClick r:id="rId2"/>
              </a:rPr>
              <a:t>.</a:t>
            </a:r>
            <a:r>
              <a:rPr lang="en-US" sz="3100" dirty="0" err="1">
                <a:hlinkClick r:id="rId2"/>
              </a:rPr>
              <a:t>knmc</a:t>
            </a:r>
            <a:r>
              <a:rPr lang="ru-RU" sz="3100" dirty="0">
                <a:hlinkClick r:id="rId2"/>
              </a:rPr>
              <a:t>.</a:t>
            </a:r>
            <a:r>
              <a:rPr lang="en-US" sz="3100" dirty="0" err="1">
                <a:hlinkClick r:id="rId2"/>
              </a:rPr>
              <a:t>ru</a:t>
            </a:r>
            <a:r>
              <a:rPr lang="ru-RU" sz="3100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59"/>
            <a:ext cx="6269658" cy="5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60040" y="-175864"/>
            <a:ext cx="5904657" cy="720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7152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682092"/>
            <a:ext cx="7801858" cy="956510"/>
          </a:xfrm>
        </p:spPr>
        <p:txBody>
          <a:bodyPr>
            <a:noAutofit/>
          </a:bodyPr>
          <a:lstStyle/>
          <a:p>
            <a:pPr>
              <a:lnSpc>
                <a:spcPts val="3501"/>
              </a:lnSpc>
            </a:pPr>
            <a:r>
              <a:rPr lang="ru-RU" sz="3240" b="1" dirty="0">
                <a:solidFill>
                  <a:srgbClr val="1706BA"/>
                </a:solidFill>
              </a:rPr>
              <a:t>Сеть инновационных </a:t>
            </a:r>
            <a:br>
              <a:rPr lang="ru-RU" sz="3240" b="1" dirty="0">
                <a:solidFill>
                  <a:srgbClr val="1706BA"/>
                </a:solidFill>
              </a:rPr>
            </a:br>
            <a:r>
              <a:rPr lang="ru-RU" sz="3240" b="1" dirty="0">
                <a:solidFill>
                  <a:srgbClr val="1706BA"/>
                </a:solidFill>
              </a:rPr>
              <a:t>образовательных организаций</a:t>
            </a:r>
            <a:br>
              <a:rPr lang="ru-RU" sz="3240" b="1" dirty="0">
                <a:solidFill>
                  <a:srgbClr val="1706BA"/>
                </a:solidFill>
              </a:rPr>
            </a:br>
            <a:r>
              <a:rPr lang="ru-RU" sz="3240" b="1" dirty="0">
                <a:solidFill>
                  <a:srgbClr val="1706BA"/>
                </a:solidFill>
              </a:rPr>
              <a:t>города Краснодара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928" y="1789359"/>
          <a:ext cx="8966554" cy="495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98" y="275844"/>
            <a:ext cx="1295202" cy="13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раснодар ( коронованный щит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24" y="245377"/>
            <a:ext cx="923941" cy="139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5085</TotalTime>
  <Words>1283</Words>
  <Application>Microsoft Office PowerPoint</Application>
  <PresentationFormat>Экран (4:3)</PresentationFormat>
  <Paragraphs>157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Droid Sans</vt:lpstr>
      <vt:lpstr>YS Text</vt:lpstr>
      <vt:lpstr>Ясность</vt:lpstr>
      <vt:lpstr>Презентация PowerPoint</vt:lpstr>
      <vt:lpstr>Мыслим</vt:lpstr>
      <vt:lpstr>Презентация PowerPoint</vt:lpstr>
      <vt:lpstr>Презентация PowerPoint</vt:lpstr>
      <vt:lpstr>Создаём</vt:lpstr>
      <vt:lpstr>Презентация PowerPoint</vt:lpstr>
      <vt:lpstr>Сетевой ресурс «Инновационная инфраструктура» www.knmc.ru.  </vt:lpstr>
      <vt:lpstr>Презентация PowerPoint</vt:lpstr>
      <vt:lpstr>Сеть инновационных  образовательных организаций города Краснодара</vt:lpstr>
      <vt:lpstr>Исследуем</vt:lpstr>
      <vt:lpstr>Целевые критерии</vt:lpstr>
      <vt:lpstr>Конкурс МИП в 2023 году</vt:lpstr>
      <vt:lpstr>ПРОДВИГАЕМ  Лучшие продукты МИП  в 2023 году</vt:lpstr>
      <vt:lpstr>Продукты МСИП </vt:lpstr>
      <vt:lpstr>«Инновационная инфраструктура» на сайте www.knmc.ru</vt:lpstr>
      <vt:lpstr>Благодарим за внимание!</vt:lpstr>
    </vt:vector>
  </TitlesOfParts>
  <Company>МКУ КНМЦ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Оробец Алексей Александрович</dc:creator>
  <cp:lastModifiedBy>Mad Hacker</cp:lastModifiedBy>
  <cp:revision>160</cp:revision>
  <cp:lastPrinted>2016-11-14T13:50:48Z</cp:lastPrinted>
  <dcterms:created xsi:type="dcterms:W3CDTF">2016-11-08T08:07:29Z</dcterms:created>
  <dcterms:modified xsi:type="dcterms:W3CDTF">2024-01-10T04:58:44Z</dcterms:modified>
</cp:coreProperties>
</file>