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3" r:id="rId5"/>
    <p:sldId id="260" r:id="rId6"/>
    <p:sldId id="264" r:id="rId7"/>
    <p:sldId id="265" r:id="rId8"/>
    <p:sldId id="266" r:id="rId9"/>
    <p:sldId id="267" r:id="rId10"/>
    <p:sldId id="259" r:id="rId11"/>
    <p:sldId id="268" r:id="rId12"/>
    <p:sldId id="269" r:id="rId13"/>
    <p:sldId id="277" r:id="rId14"/>
    <p:sldId id="273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talog-obo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3140968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авторских дидактических игр 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группе компенсирующей направленности для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с тяжёлыми нарушениями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5661248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 воспитатель </a:t>
            </a:r>
            <a:r>
              <a:rPr lang="ru-RU" sz="20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Конова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В.В. </a:t>
            </a:r>
          </a:p>
          <a:p>
            <a:pPr algn="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 г Краснодар </a:t>
            </a:r>
          </a:p>
          <a:p>
            <a:pPr algn="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 №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228»</a:t>
            </a:r>
            <a:endParaRPr lang="ru-RU" sz="20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вика2">
            <a:hlinkClick r:id="" action="ppaction://media"/>
          </p:cNvPr>
          <p:cNvPicPr>
            <a:picLocks noRot="1" noChangeAspect="1"/>
          </p:cNvPicPr>
          <p:nvPr>
            <a:wavAudioFile r:embed="rId1" name="вика2"/>
          </p:nvPr>
        </p:nvPicPr>
        <p:blipFill>
          <a:blip r:embed="rId4" cstate="print"/>
          <a:stretch>
            <a:fillRect/>
          </a:stretch>
        </p:blipFill>
        <p:spPr>
          <a:xfrm>
            <a:off x="7956376" y="4725144"/>
            <a:ext cx="448816" cy="448816"/>
          </a:xfrm>
          <a:prstGeom prst="rect">
            <a:avLst/>
          </a:prstGeo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cdc790559618634380fee869769307.jpg"/>
          <p:cNvPicPr>
            <a:picLocks noChangeAspect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44.JPG"/>
          <p:cNvPicPr>
            <a:picLocks noChangeAspect="1"/>
          </p:cNvPicPr>
          <p:nvPr/>
        </p:nvPicPr>
        <p:blipFill>
          <a:blip r:embed="rId3" cstate="print"/>
          <a:srcRect l="3306" t="10579" r="3464"/>
          <a:stretch>
            <a:fillRect/>
          </a:stretch>
        </p:blipFill>
        <p:spPr>
          <a:xfrm>
            <a:off x="2051720" y="188640"/>
            <a:ext cx="4896544" cy="3594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71600" y="494116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9512" y="3818111"/>
            <a:ext cx="864096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«Поле чудес»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 чудес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многофункциональна, она может быть направлена на решение задач различных образовательных областей; развитие зрительного восприятия, концентрации внимания, зрительной памяти, мышления; закрепление основных цветов и их оттенков; развитие фонематического слуха и восприятия, формирование лексико-грамматических категорий и др.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 из преимуществ игры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 чудес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то, что она всегда требует активных действий ребенка.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cdc790559618634380fee869769307.jpg"/>
          <p:cNvPicPr>
            <a:picLocks noChangeAspect="1"/>
          </p:cNvPicPr>
          <p:nvPr/>
        </p:nvPicPr>
        <p:blipFill>
          <a:blip r:embed="rId2" cstate="print"/>
          <a:srcRect b="719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MG_0590.JPG"/>
          <p:cNvPicPr>
            <a:picLocks noChangeAspect="1"/>
          </p:cNvPicPr>
          <p:nvPr/>
        </p:nvPicPr>
        <p:blipFill>
          <a:blip r:embed="rId3" cstate="print"/>
          <a:srcRect l="13779" r="18411"/>
          <a:stretch>
            <a:fillRect/>
          </a:stretch>
        </p:blipFill>
        <p:spPr>
          <a:xfrm rot="5400000">
            <a:off x="510590" y="577642"/>
            <a:ext cx="3528392" cy="3902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551563"/>
            <a:ext cx="9144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7984" y="908720"/>
            <a:ext cx="4392488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Классический вариант игры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 чудес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можно использовать, если большинство воспитанников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овладели навыками чтения.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Я предлагаю вариант игры, не требующий от воспитанников умения читать. Цель игры - закрепление материала  в игровой форме по лексической теме.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65313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Игроки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выбираются различными способами: по считалке, жребию, желанию и др. Барабан поделен на 12 секторов. Из них 6 секторов имеют дополнительные задания. Игра проводится в три тура.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cdc790559618634380fee869769307.jpg"/>
          <p:cNvPicPr>
            <a:picLocks noChangeAspect="1"/>
          </p:cNvPicPr>
          <p:nvPr/>
        </p:nvPicPr>
        <p:blipFill>
          <a:blip r:embed="rId2" cstate="print"/>
          <a:srcRect b="719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Сектор </a:t>
            </a:r>
            <a:r>
              <a:rPr lang="ru-RU" sz="20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Незнайка</a:t>
            </a:r>
            <a:r>
              <a:rPr lang="ru-RU" sz="20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загадывает загадку ребятам-зрителям.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Сектор </a:t>
            </a:r>
            <a:r>
              <a:rPr lang="ru-RU" sz="20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Знайка</a:t>
            </a:r>
            <a:r>
              <a:rPr lang="ru-RU" sz="20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ребята-зрители, задают дополнительный вопрос игрокам.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Сектор </a:t>
            </a:r>
            <a:r>
              <a:rPr lang="ru-RU" sz="20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Сова</a:t>
            </a:r>
            <a:r>
              <a:rPr lang="ru-RU" sz="20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ребята-зрители рассказывают пословицу, поговорку или стихотворение по лексической теме.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Сектор </a:t>
            </a:r>
            <a:r>
              <a:rPr lang="ru-RU" sz="20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Плюс</a:t>
            </a:r>
            <a:r>
              <a:rPr lang="ru-RU" sz="20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ребёнок может открыть любую часть картинки.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Сектор </a:t>
            </a:r>
            <a:r>
              <a:rPr lang="ru-RU" sz="20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Ноль</a:t>
            </a:r>
            <a:r>
              <a:rPr lang="ru-RU" sz="20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пропускает ход.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Сектор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Приз»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–вручается приз.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игры: На доске вывешивается разрезная картинка с изображением, например, фрукта. Картинка повернута изображением к доске.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Играет несколько игроков, игроки поочередно крутят стрелку на игровом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поле. Если ход результативный, воспитатель задает вопросы по пройденной лексической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теме.        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933056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cdc790559618634380fee869769307.jpg"/>
          <p:cNvPicPr>
            <a:picLocks noChangeAspect="1"/>
          </p:cNvPicPr>
          <p:nvPr/>
        </p:nvPicPr>
        <p:blipFill>
          <a:blip r:embed="rId2" cstate="print"/>
          <a:srcRect b="719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EXJW28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12976"/>
            <a:ext cx="2520280" cy="3360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0615.JPG"/>
          <p:cNvPicPr>
            <a:picLocks noChangeAspect="1"/>
          </p:cNvPicPr>
          <p:nvPr/>
        </p:nvPicPr>
        <p:blipFill>
          <a:blip r:embed="rId4" cstate="print"/>
          <a:srcRect l="31452" r="10484"/>
          <a:stretch>
            <a:fillRect/>
          </a:stretch>
        </p:blipFill>
        <p:spPr>
          <a:xfrm rot="5400000">
            <a:off x="5484286" y="-147582"/>
            <a:ext cx="2711932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LGNT4500.jpg"/>
          <p:cNvPicPr>
            <a:picLocks noChangeAspect="1"/>
          </p:cNvPicPr>
          <p:nvPr/>
        </p:nvPicPr>
        <p:blipFill>
          <a:blip r:embed="rId5" cstate="print"/>
          <a:srcRect t="8001" b="15350"/>
          <a:stretch>
            <a:fillRect/>
          </a:stretch>
        </p:blipFill>
        <p:spPr>
          <a:xfrm>
            <a:off x="323528" y="404664"/>
            <a:ext cx="367240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загруженно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797152"/>
            <a:ext cx="187220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cdc790559618634380fee869769307.jpg"/>
          <p:cNvPicPr>
            <a:picLocks noChangeAspect="1"/>
          </p:cNvPicPr>
          <p:nvPr/>
        </p:nvPicPr>
        <p:blipFill>
          <a:blip r:embed="rId2" cstate="print"/>
          <a:srcRect b="719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EWOX3056.jpg"/>
          <p:cNvPicPr>
            <a:picLocks noChangeAspect="1"/>
          </p:cNvPicPr>
          <p:nvPr/>
        </p:nvPicPr>
        <p:blipFill>
          <a:blip r:embed="rId3" cstate="print"/>
          <a:srcRect t="2751" b="8001"/>
          <a:stretch>
            <a:fillRect/>
          </a:stretch>
        </p:blipFill>
        <p:spPr>
          <a:xfrm>
            <a:off x="395536" y="332656"/>
            <a:ext cx="393047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05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700808"/>
            <a:ext cx="3878274" cy="4833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cdc790559618634380fee869769307.jpg"/>
          <p:cNvPicPr>
            <a:picLocks noChangeAspect="1"/>
          </p:cNvPicPr>
          <p:nvPr/>
        </p:nvPicPr>
        <p:blipFill>
          <a:blip r:embed="rId2" cstate="print"/>
          <a:srcRect b="719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1308829"/>
            <a:ext cx="74888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Желаю вам творческих успехов в работе.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zagruzhenno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501008"/>
            <a:ext cx="4392488" cy="2852264"/>
          </a:xfrm>
          <a:prstGeom prst="rect">
            <a:avLst/>
          </a:prstGeom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9fae1861a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941168"/>
            <a:ext cx="1375376" cy="1330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сухомлински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124744"/>
            <a:ext cx="3312368" cy="4623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flipH="1">
            <a:off x="4283968" y="620688"/>
            <a:ext cx="4464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- это огромное светлое окно, через которое в духовный мир ребенка вливается живительный поток представлений, понятий об окружающем мире. Игра - это искра, зажигающая огонек пытливости и любознательности.</a:t>
            </a:r>
          </a:p>
          <a:p>
            <a:pPr algn="r"/>
            <a:endParaRPr lang="ru-RU" sz="2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Сухомлинский В. А.</a:t>
            </a:r>
            <a:endParaRPr lang="ru-RU" sz="24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80920" cy="56886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83568" y="555828"/>
            <a:ext cx="7704856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 на дошкольном этапе имеет особую ценность: она способствует формированию у ребенка любознательности, стремления к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получению новых знаний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успешному обучению в школе.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Ценность игр заключается в том, что они создаются в обучающих целях. Благодаря их использованию можно добиться более прочных и осознанных знаний, умений и навыков. Игра будит детское воображение. Создает приподнятое настроение.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zagruzhenno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077072"/>
            <a:ext cx="3240360" cy="2041054"/>
          </a:xfrm>
          <a:prstGeom prst="rect">
            <a:avLst/>
          </a:prstGeom>
        </p:spPr>
      </p:pic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cdc790559618634380fee869769307.jpg"/>
          <p:cNvPicPr>
            <a:picLocks noChangeAspect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IMG_06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712058" y="1304764"/>
            <a:ext cx="6184380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1520" y="494380"/>
            <a:ext cx="432048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Дидактическая игра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и»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 заключается в развитие фонематического восприятия и связной речи,  в формирование математических представлений и  развитие мелкой моторики рук. Игра может быть использована  в организованной образовательной деятельности  и в индивидуальной  работе с детьми старшего дошкольного возраста.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cdc790559618634380fee869769307.jpg"/>
          <p:cNvPicPr>
            <a:picLocks noChangeAspect="1"/>
          </p:cNvPicPr>
          <p:nvPr/>
        </p:nvPicPr>
        <p:blipFill>
          <a:blip r:embed="rId2" cstate="print"/>
          <a:srcRect b="719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512" y="-408524"/>
            <a:ext cx="7704856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игру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играть так: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Составляем звуковую схему слова.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столах у ребят стоят корзинки с красными, синими и зелёными звеньями цепи. Воспитатель показывает детям предметную картинку. Ребята называют картинку и составляют звуковую схему слова, соединив цепи с правильным цветовым обозначением звуков.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Составляем слоговую схему слова.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столах у ребят стоят корзиночки со звеньями цепи одного цвета (красный, зеленый, синий цвета в игре не используются)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показывает детям предметную картинку. Ребята напевно произносят название картинки и отхлопывая,  делят слово на слоги. Затем соединяют звенья цепи по количеству слог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Выделяем ударный слог в слове.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столах у ребят стоят корзиночки со звеньями цепи одного цвета (красный, зеленый, синий цвета в игре не используются)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показывает детям предметную картинку и предлагает ребятам послушать какой слог звучит громче.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Волшебник Ударение взмахнул своей палочкой? Ребята определяют какой по счету слог был ударный.  И это звено цепи меняется на звено другого цвета (зеленый, красный, синий цвета в игре не используют)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olor-chain-links-long-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917049">
            <a:off x="6726701" y="1755501"/>
            <a:ext cx="3526383" cy="3520506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cdc790559618634380fee869769307.jpg"/>
          <p:cNvPicPr>
            <a:picLocks noChangeAspect="1"/>
          </p:cNvPicPr>
          <p:nvPr/>
        </p:nvPicPr>
        <p:blipFill>
          <a:blip r:embed="rId2" cstate="print"/>
          <a:srcRect b="719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171400"/>
            <a:ext cx="9144000" cy="7029400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95536" y="322784"/>
            <a:ext cx="828092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Кто придумает самое длинное предложение?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столах у ребят стоят корзиночки со звеньями цепи одного цвета (красный, зеленый, синий цвета в игре не используются)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произносит короткое предложение из двух слов. Например: Маша кушает. Ребята собирают цепочку из двух звеньев. Воспитатель спрашивает: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может придумать предложение длиннее?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Ребята добавляют по одному слову, соединяя звенья цепи.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 игры: Маша кушает вкусную, сладкую, гречневую кашу.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Закрепляем состав числа.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доске картинка с изображением цифры. Ребятам предлагается составить и закрепить состав числа из двух частей, при помощи звеньев цепи двух цветов.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olor-chain-links-long-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08984">
            <a:off x="2636699" y="3513167"/>
            <a:ext cx="3878690" cy="3872226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cdc790559618634380fee869769307.jpg"/>
          <p:cNvPicPr>
            <a:picLocks noChangeAspect="1"/>
          </p:cNvPicPr>
          <p:nvPr/>
        </p:nvPicPr>
        <p:blipFill>
          <a:blip r:embed="rId2" cstate="print"/>
          <a:srcRect b="719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EKVZ8721.jpg"/>
          <p:cNvPicPr>
            <a:picLocks noChangeAspect="1"/>
          </p:cNvPicPr>
          <p:nvPr/>
        </p:nvPicPr>
        <p:blipFill>
          <a:blip r:embed="rId3" cstate="print"/>
          <a:srcRect t="7664" r="11436" b="8030"/>
          <a:stretch>
            <a:fillRect/>
          </a:stretch>
        </p:blipFill>
        <p:spPr>
          <a:xfrm>
            <a:off x="395535" y="548680"/>
            <a:ext cx="3914617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MULH9770.jpg"/>
          <p:cNvPicPr>
            <a:picLocks noChangeAspect="1"/>
          </p:cNvPicPr>
          <p:nvPr/>
        </p:nvPicPr>
        <p:blipFill>
          <a:blip r:embed="rId4" cstate="print"/>
          <a:srcRect t="3532"/>
          <a:stretch>
            <a:fillRect/>
          </a:stretch>
        </p:blipFill>
        <p:spPr>
          <a:xfrm>
            <a:off x="4876261" y="1700808"/>
            <a:ext cx="3694914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olor-chain-links-long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708984">
            <a:off x="1148966" y="5048411"/>
            <a:ext cx="2253598" cy="2249842"/>
          </a:xfrm>
          <a:prstGeom prst="rect">
            <a:avLst/>
          </a:prstGeom>
        </p:spPr>
      </p:pic>
      <p:pic>
        <p:nvPicPr>
          <p:cNvPr id="7" name="Рисунок 6" descr="color-chain-links-long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708984">
            <a:off x="5415099" y="97299"/>
            <a:ext cx="1990427" cy="1987110"/>
          </a:xfrm>
          <a:prstGeom prst="rect">
            <a:avLst/>
          </a:prstGeom>
        </p:spPr>
      </p:pic>
    </p:spTree>
  </p:cSld>
  <p:clrMapOvr>
    <a:masterClrMapping/>
  </p:clrMapOvr>
  <p:transition spd="med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cdc790559618634380fee869769307.jpg"/>
          <p:cNvPicPr>
            <a:picLocks noChangeAspect="1"/>
          </p:cNvPicPr>
          <p:nvPr/>
        </p:nvPicPr>
        <p:blipFill>
          <a:blip r:embed="rId2" cstate="print"/>
          <a:srcRect b="719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EUJR8938.jpg"/>
          <p:cNvPicPr>
            <a:picLocks noChangeAspect="1"/>
          </p:cNvPicPr>
          <p:nvPr/>
        </p:nvPicPr>
        <p:blipFill>
          <a:blip r:embed="rId3" cstate="print"/>
          <a:srcRect l="1400" t="9051" b="8001"/>
          <a:stretch>
            <a:fillRect/>
          </a:stretch>
        </p:blipFill>
        <p:spPr>
          <a:xfrm>
            <a:off x="395536" y="1628800"/>
            <a:ext cx="4236943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OSNE59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620689"/>
            <a:ext cx="3795886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olor-chain-links-long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708984">
            <a:off x="1022087" y="-108975"/>
            <a:ext cx="2091732" cy="2088246"/>
          </a:xfrm>
          <a:prstGeom prst="rect">
            <a:avLst/>
          </a:prstGeom>
        </p:spPr>
      </p:pic>
      <p:pic>
        <p:nvPicPr>
          <p:cNvPr id="7" name="Рисунок 6" descr="color-chain-links-long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708984">
            <a:off x="5748127" y="4967013"/>
            <a:ext cx="2208315" cy="2204635"/>
          </a:xfrm>
          <a:prstGeom prst="rect">
            <a:avLst/>
          </a:prstGeom>
        </p:spPr>
      </p:pic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cdc790559618634380fee869769307.jpg"/>
          <p:cNvPicPr>
            <a:picLocks noChangeAspect="1"/>
          </p:cNvPicPr>
          <p:nvPr/>
        </p:nvPicPr>
        <p:blipFill>
          <a:blip r:embed="rId2" cstate="print"/>
          <a:srcRect b="719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KAME0256.jpg"/>
          <p:cNvPicPr>
            <a:picLocks noChangeAspect="1"/>
          </p:cNvPicPr>
          <p:nvPr/>
        </p:nvPicPr>
        <p:blipFill>
          <a:blip r:embed="rId3" cstate="print"/>
          <a:srcRect t="14300" b="24800"/>
          <a:stretch>
            <a:fillRect/>
          </a:stretch>
        </p:blipFill>
        <p:spPr>
          <a:xfrm>
            <a:off x="395536" y="764704"/>
            <a:ext cx="4248472" cy="3733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olor-chain-links-long-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708984">
            <a:off x="1430601" y="4394500"/>
            <a:ext cx="2919989" cy="2915122"/>
          </a:xfrm>
          <a:prstGeom prst="rect">
            <a:avLst/>
          </a:prstGeom>
        </p:spPr>
      </p:pic>
      <p:pic>
        <p:nvPicPr>
          <p:cNvPr id="7" name="Рисунок 6" descr="color-chain-links-long-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708984">
            <a:off x="5714399" y="-384492"/>
            <a:ext cx="2643852" cy="2639447"/>
          </a:xfrm>
          <a:prstGeom prst="rect">
            <a:avLst/>
          </a:prstGeom>
        </p:spPr>
      </p:pic>
      <p:pic>
        <p:nvPicPr>
          <p:cNvPr id="8" name="Рисунок 7" descr="GUZL0283.jpg"/>
          <p:cNvPicPr>
            <a:picLocks noChangeAspect="1"/>
          </p:cNvPicPr>
          <p:nvPr/>
        </p:nvPicPr>
        <p:blipFill>
          <a:blip r:embed="rId5" cstate="print"/>
          <a:srcRect t="22859" b="10814"/>
          <a:stretch>
            <a:fillRect/>
          </a:stretch>
        </p:blipFill>
        <p:spPr>
          <a:xfrm>
            <a:off x="4975801" y="2708920"/>
            <a:ext cx="3908337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655</Words>
  <Application>Microsoft Office PowerPoint</Application>
  <PresentationFormat>Экран (4:3)</PresentationFormat>
  <Paragraphs>76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56</cp:revision>
  <dcterms:created xsi:type="dcterms:W3CDTF">2018-09-15T13:49:33Z</dcterms:created>
  <dcterms:modified xsi:type="dcterms:W3CDTF">2018-09-17T10:28:03Z</dcterms:modified>
</cp:coreProperties>
</file>